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81" r:id="rId2"/>
    <p:sldId id="482" r:id="rId3"/>
    <p:sldId id="258" r:id="rId4"/>
    <p:sldId id="486" r:id="rId5"/>
    <p:sldId id="483" r:id="rId6"/>
    <p:sldId id="488" r:id="rId7"/>
    <p:sldId id="487" r:id="rId8"/>
    <p:sldId id="485" r:id="rId9"/>
    <p:sldId id="484" r:id="rId10"/>
    <p:sldId id="489" r:id="rId11"/>
  </p:sldIdLst>
  <p:sldSz cx="12241213" cy="6858000"/>
  <p:notesSz cx="6761163" cy="99425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00"/>
    <a:srgbClr val="6893C6"/>
    <a:srgbClr val="074ADF"/>
    <a:srgbClr val="8EB4E3"/>
    <a:srgbClr val="407AFA"/>
    <a:srgbClr val="759EFB"/>
    <a:srgbClr val="008000"/>
    <a:srgbClr val="FACD9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7" autoAdjust="0"/>
    <p:restoredTop sz="93040" autoAdjust="0"/>
  </p:normalViewPr>
  <p:slideViewPr>
    <p:cSldViewPr>
      <p:cViewPr>
        <p:scale>
          <a:sx n="75" d="100"/>
          <a:sy n="75" d="100"/>
        </p:scale>
        <p:origin x="-498" y="-78"/>
      </p:cViewPr>
      <p:guideLst>
        <p:guide orient="horz" pos="2160"/>
        <p:guide pos="2881"/>
        <p:guide pos="3856"/>
      </p:guideLst>
    </p:cSldViewPr>
  </p:slideViewPr>
  <p:outlineViewPr>
    <p:cViewPr>
      <p:scale>
        <a:sx n="33" d="100"/>
        <a:sy n="33" d="100"/>
      </p:scale>
      <p:origin x="54"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8938" cy="496888"/>
          </a:xfrm>
          <a:prstGeom prst="rect">
            <a:avLst/>
          </a:prstGeom>
        </p:spPr>
        <p:txBody>
          <a:bodyPr vert="horz" lIns="90836" tIns="45418" rIns="90836" bIns="45418"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30638" y="0"/>
            <a:ext cx="2928937" cy="496888"/>
          </a:xfrm>
          <a:prstGeom prst="rect">
            <a:avLst/>
          </a:prstGeom>
        </p:spPr>
        <p:txBody>
          <a:bodyPr vert="horz" lIns="90836" tIns="45418" rIns="90836" bIns="45418" rtlCol="0"/>
          <a:lstStyle>
            <a:lvl1pPr algn="r" fontAlgn="auto">
              <a:spcBef>
                <a:spcPts val="0"/>
              </a:spcBef>
              <a:spcAft>
                <a:spcPts val="0"/>
              </a:spcAft>
              <a:defRPr sz="1200">
                <a:latin typeface="+mn-lt"/>
                <a:cs typeface="+mn-cs"/>
              </a:defRPr>
            </a:lvl1pPr>
          </a:lstStyle>
          <a:p>
            <a:pPr>
              <a:defRPr/>
            </a:pPr>
            <a:fld id="{883A75E0-D53F-4618-B451-AB1E607EB0E2}" type="datetimeFigureOut">
              <a:rPr lang="ru-RU"/>
              <a:pPr>
                <a:defRPr/>
              </a:pPr>
              <a:t>13.10.2023</a:t>
            </a:fld>
            <a:endParaRPr lang="ru-RU" dirty="0"/>
          </a:p>
        </p:txBody>
      </p:sp>
      <p:sp>
        <p:nvSpPr>
          <p:cNvPr id="4" name="Образ слайда 3"/>
          <p:cNvSpPr>
            <a:spLocks noGrp="1" noRot="1" noChangeAspect="1"/>
          </p:cNvSpPr>
          <p:nvPr>
            <p:ph type="sldImg" idx="2"/>
          </p:nvPr>
        </p:nvSpPr>
        <p:spPr>
          <a:xfrm>
            <a:off x="52388" y="744538"/>
            <a:ext cx="6656387" cy="3730625"/>
          </a:xfrm>
          <a:prstGeom prst="rect">
            <a:avLst/>
          </a:prstGeom>
          <a:noFill/>
          <a:ln w="12700">
            <a:solidFill>
              <a:prstClr val="black"/>
            </a:solidFill>
          </a:ln>
        </p:spPr>
        <p:txBody>
          <a:bodyPr vert="horz" lIns="90836" tIns="45418" rIns="90836" bIns="45418" rtlCol="0" anchor="ctr"/>
          <a:lstStyle/>
          <a:p>
            <a:pPr lvl="0"/>
            <a:endParaRPr lang="ru-RU" noProof="0" dirty="0"/>
          </a:p>
        </p:txBody>
      </p:sp>
      <p:sp>
        <p:nvSpPr>
          <p:cNvPr id="5" name="Заметки 4"/>
          <p:cNvSpPr>
            <a:spLocks noGrp="1"/>
          </p:cNvSpPr>
          <p:nvPr>
            <p:ph type="body" sz="quarter" idx="3"/>
          </p:nvPr>
        </p:nvSpPr>
        <p:spPr>
          <a:xfrm>
            <a:off x="676275" y="4722813"/>
            <a:ext cx="5410200" cy="4475162"/>
          </a:xfrm>
          <a:prstGeom prst="rect">
            <a:avLst/>
          </a:prstGeom>
        </p:spPr>
        <p:txBody>
          <a:bodyPr vert="horz" lIns="90836" tIns="45418" rIns="90836" bIns="45418"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4038"/>
            <a:ext cx="2928938" cy="496887"/>
          </a:xfrm>
          <a:prstGeom prst="rect">
            <a:avLst/>
          </a:prstGeom>
        </p:spPr>
        <p:txBody>
          <a:bodyPr vert="horz" lIns="90836" tIns="45418" rIns="90836" bIns="45418"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30638" y="9444038"/>
            <a:ext cx="2928937" cy="496887"/>
          </a:xfrm>
          <a:prstGeom prst="rect">
            <a:avLst/>
          </a:prstGeom>
        </p:spPr>
        <p:txBody>
          <a:bodyPr vert="horz" lIns="90836" tIns="45418" rIns="90836" bIns="45418" rtlCol="0" anchor="b"/>
          <a:lstStyle>
            <a:lvl1pPr algn="r" fontAlgn="auto">
              <a:spcBef>
                <a:spcPts val="0"/>
              </a:spcBef>
              <a:spcAft>
                <a:spcPts val="0"/>
              </a:spcAft>
              <a:defRPr sz="1200">
                <a:latin typeface="+mn-lt"/>
                <a:cs typeface="+mn-cs"/>
              </a:defRPr>
            </a:lvl1pPr>
          </a:lstStyle>
          <a:p>
            <a:pPr>
              <a:defRPr/>
            </a:pPr>
            <a:fld id="{7C7C8E7C-F3BC-4C8F-A275-CE7B393875B1}"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F923AA-E7A5-4BE4-9718-E62620F42987}" type="slidenum">
              <a:rPr lang="ru-RU">
                <a:cs typeface="Arial" charset="0"/>
              </a:rPr>
              <a:pPr fontAlgn="base">
                <a:spcBef>
                  <a:spcPct val="0"/>
                </a:spcBef>
                <a:spcAft>
                  <a:spcPct val="0"/>
                </a:spcAft>
                <a:defRPr/>
              </a:pPr>
              <a:t>3</a:t>
            </a:fld>
            <a:endParaRPr lang="ru-RU"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D0E5F-FAE5-4910-AC7B-47A2F7B97902}" type="slidenum">
              <a:rPr lang="ru-RU">
                <a:cs typeface="Arial" charset="0"/>
              </a:rPr>
              <a:pPr fontAlgn="base">
                <a:spcBef>
                  <a:spcPct val="0"/>
                </a:spcBef>
                <a:spcAft>
                  <a:spcPct val="0"/>
                </a:spcAft>
                <a:defRPr/>
              </a:pPr>
              <a:t>4</a:t>
            </a:fld>
            <a:endParaRPr lang="ru-RU"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98B948-3C0F-48C0-9FE1-C295C4F7D402}" type="slidenum">
              <a:rPr lang="ru-RU">
                <a:cs typeface="Arial" charset="0"/>
              </a:rPr>
              <a:pPr fontAlgn="base">
                <a:spcBef>
                  <a:spcPct val="0"/>
                </a:spcBef>
                <a:spcAft>
                  <a:spcPct val="0"/>
                </a:spcAft>
                <a:defRPr/>
              </a:pPr>
              <a:t>5</a:t>
            </a:fld>
            <a:endParaRPr lang="ru-RU"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4C7879-EF76-4637-9600-D1F42AF6CC9B}" type="slidenum">
              <a:rPr lang="ru-RU">
                <a:cs typeface="Arial" charset="0"/>
              </a:rPr>
              <a:pPr fontAlgn="base">
                <a:spcBef>
                  <a:spcPct val="0"/>
                </a:spcBef>
                <a:spcAft>
                  <a:spcPct val="0"/>
                </a:spcAft>
                <a:defRPr/>
              </a:pPr>
              <a:t>6</a:t>
            </a:fld>
            <a:endParaRPr lang="ru-RU"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70F567-00E9-46F0-8481-33258C85E53E}" type="slidenum">
              <a:rPr lang="ru-RU">
                <a:cs typeface="Arial" charset="0"/>
              </a:rPr>
              <a:pPr fontAlgn="base">
                <a:spcBef>
                  <a:spcPct val="0"/>
                </a:spcBef>
                <a:spcAft>
                  <a:spcPct val="0"/>
                </a:spcAft>
                <a:defRPr/>
              </a:pPr>
              <a:t>7</a:t>
            </a:fld>
            <a:endParaRPr lang="ru-RU"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59FAD-8D06-4BF1-B7D2-BDCBF5D6F6A6}" type="slidenum">
              <a:rPr lang="ru-RU">
                <a:cs typeface="Arial" charset="0"/>
              </a:rPr>
              <a:pPr fontAlgn="base">
                <a:spcBef>
                  <a:spcPct val="0"/>
                </a:spcBef>
                <a:spcAft>
                  <a:spcPct val="0"/>
                </a:spcAft>
                <a:defRPr/>
              </a:pPr>
              <a:t>8</a:t>
            </a:fld>
            <a:endParaRPr lang="ru-RU"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5DF56-4226-4C72-A31F-1DE9EC8DEAF9}" type="slidenum">
              <a:rPr lang="ru-RU">
                <a:cs typeface="Arial" charset="0"/>
              </a:rPr>
              <a:pPr fontAlgn="base">
                <a:spcBef>
                  <a:spcPct val="0"/>
                </a:spcBef>
                <a:spcAft>
                  <a:spcPct val="0"/>
                </a:spcAft>
                <a:defRPr/>
              </a:pPr>
              <a:t>9</a:t>
            </a:fld>
            <a:endParaRPr lang="ru-RU"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44941E-E53D-49ED-8394-938D0193CF51}" type="slidenum">
              <a:rPr lang="ru-RU">
                <a:cs typeface="Arial" charset="0"/>
              </a:rPr>
              <a:pPr fontAlgn="base">
                <a:spcBef>
                  <a:spcPct val="0"/>
                </a:spcBef>
                <a:spcAft>
                  <a:spcPct val="0"/>
                </a:spcAft>
                <a:defRPr/>
              </a:pPr>
              <a:t>10</a:t>
            </a:fld>
            <a:endParaRPr lang="ru-RU"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8091" y="2130428"/>
            <a:ext cx="10405031"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36182" y="3886200"/>
            <a:ext cx="856884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E4981EC-8F05-41BC-9319-25B8880B2276}" type="datetimeFigureOut">
              <a:rPr lang="ru-RU"/>
              <a:pPr>
                <a:defRPr/>
              </a:pPr>
              <a:t>13.10.2023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70520B5-FCEC-470F-9937-B30CAF427F81}"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B67A616-9F7E-42A1-AD02-312DF1AA10E0}" type="datetimeFigureOut">
              <a:rPr lang="ru-RU"/>
              <a:pPr>
                <a:defRPr/>
              </a:pPr>
              <a:t>13.10.2023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6B0C61-55FA-4835-8A9F-B8D288DFE40D}"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74879" y="274639"/>
            <a:ext cx="275427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12060" y="274639"/>
            <a:ext cx="8058799"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1F3FA5-4921-4BBF-A088-5DBE50181EF2}" type="datetimeFigureOut">
              <a:rPr lang="ru-RU"/>
              <a:pPr>
                <a:defRPr/>
              </a:pPr>
              <a:t>13.10.2023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879DEE-DB15-4A22-9A4D-FB84DBB3748F}"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3C0DF60-48D4-4EDB-847C-1B78BC61DC54}" type="datetimeFigureOut">
              <a:rPr lang="ru-RU"/>
              <a:pPr>
                <a:defRPr/>
              </a:pPr>
              <a:t>13.10.2023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4C9E2A-CCE9-4B4E-BD8C-448F002C0EED}"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6973" y="4406903"/>
            <a:ext cx="10405031"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6973" y="2906713"/>
            <a:ext cx="104050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E569120-B778-485F-8CA6-38DFD5A14F63}" type="datetimeFigureOut">
              <a:rPr lang="ru-RU"/>
              <a:pPr>
                <a:defRPr/>
              </a:pPr>
              <a:t>13.10.2023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9385564-4AC3-4717-9B57-97CC2DB59D34}"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12061" y="1600203"/>
            <a:ext cx="54065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222616" y="1600203"/>
            <a:ext cx="54065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8ABC890-F69E-406F-B762-C9AD919C40AF}" type="datetimeFigureOut">
              <a:rPr lang="ru-RU"/>
              <a:pPr>
                <a:defRPr/>
              </a:pPr>
              <a:t>13.10.2023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6ECE9A5-BEA4-40E8-81EA-AFA319528646}"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12060" y="1535113"/>
            <a:ext cx="54086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12060" y="2174875"/>
            <a:ext cx="54086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218368" y="1535113"/>
            <a:ext cx="54107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218368" y="2174875"/>
            <a:ext cx="54107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CAEDF36-55CC-44D0-97E5-502E928068EF}" type="datetimeFigureOut">
              <a:rPr lang="ru-RU"/>
              <a:pPr>
                <a:defRPr/>
              </a:pPr>
              <a:t>13.10.2023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2879D35-C1C2-409E-8578-32A978EF5960}"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458F310-1F43-4D2D-80DE-83C8B8C63887}" type="datetimeFigureOut">
              <a:rPr lang="ru-RU"/>
              <a:pPr>
                <a:defRPr/>
              </a:pPr>
              <a:t>13.10.2023</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B0E2F82-00EC-43A2-9A51-A4B1D39DCAF1}"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AA8D53F-9EE4-4A59-9C2E-A51056DB3DAC}" type="datetimeFigureOut">
              <a:rPr lang="ru-RU"/>
              <a:pPr>
                <a:defRPr/>
              </a:pPr>
              <a:t>13.10.2023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80EF3A9-C49F-4B21-8704-FA5BE06D6E45}"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062" y="273050"/>
            <a:ext cx="4027275"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85975" y="273052"/>
            <a:ext cx="684317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2062" y="1435102"/>
            <a:ext cx="402727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A7FE65A-4B7C-415B-8BDC-D05697A0EA25}" type="datetimeFigureOut">
              <a:rPr lang="ru-RU"/>
              <a:pPr>
                <a:defRPr/>
              </a:pPr>
              <a:t>13.10.2023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44BA8DF-1BD6-44D7-8FB0-F97E5FAA345B}"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9363" y="4800600"/>
            <a:ext cx="7344728"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99363" y="612775"/>
            <a:ext cx="734472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2399363" y="5367338"/>
            <a:ext cx="734472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DCEA7E-0607-46D9-933F-8C691B157788}" type="datetimeFigureOut">
              <a:rPr lang="ru-RU"/>
              <a:pPr>
                <a:defRPr/>
              </a:pPr>
              <a:t>13.10.2023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A2A0412-AB6E-4F16-AECA-8A1547123178}"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12775" y="274638"/>
            <a:ext cx="110156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12775" y="1600200"/>
            <a:ext cx="1101566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12775" y="6356350"/>
            <a:ext cx="285591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6611A3-EFBA-4180-88F0-406C4E8B0DEB}" type="datetimeFigureOut">
              <a:rPr lang="ru-RU"/>
              <a:pPr>
                <a:defRPr/>
              </a:pPr>
              <a:t>13.10.2023</a:t>
            </a:fld>
            <a:endParaRPr lang="ru-RU" dirty="0"/>
          </a:p>
        </p:txBody>
      </p:sp>
      <p:sp>
        <p:nvSpPr>
          <p:cNvPr id="5" name="Нижний колонтитул 4"/>
          <p:cNvSpPr>
            <a:spLocks noGrp="1"/>
          </p:cNvSpPr>
          <p:nvPr>
            <p:ph type="ftr" sz="quarter" idx="3"/>
          </p:nvPr>
        </p:nvSpPr>
        <p:spPr>
          <a:xfrm>
            <a:off x="4183063" y="6356350"/>
            <a:ext cx="387508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772525" y="6356350"/>
            <a:ext cx="2855913"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CCDB646-F2C8-427B-BFA8-FB3393A0709F}"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34925" y="0"/>
            <a:ext cx="12276138" cy="685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2" name="TextBox 1"/>
          <p:cNvSpPr txBox="1"/>
          <p:nvPr/>
        </p:nvSpPr>
        <p:spPr>
          <a:xfrm>
            <a:off x="-34925" y="3687901"/>
            <a:ext cx="8315771" cy="378565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r>
              <a:rPr lang="en-US" sz="4200" b="1">
                <a:solidFill>
                  <a:schemeClr val="bg1"/>
                </a:solidFill>
                <a:latin typeface="Times New Roman" pitchFamily="18" charset="0"/>
                <a:cs typeface="Times New Roman" pitchFamily="18" charset="0"/>
              </a:rPr>
              <a:t>Limited Liability Company “Production and Trade Company “HEMOPLAST”</a:t>
            </a:r>
            <a:r>
              <a:rPr lang="uk-UA" sz="4000" b="1">
                <a:solidFill>
                  <a:schemeClr val="bg1"/>
                </a:solidFill>
                <a:latin typeface="Times New Roman" pitchFamily="18" charset="0"/>
                <a:cs typeface="Times New Roman" pitchFamily="18" charset="0"/>
              </a:rPr>
              <a:t> </a:t>
            </a:r>
            <a:endParaRPr lang="en-US" sz="4000" b="1">
              <a:solidFill>
                <a:schemeClr val="bg1"/>
              </a:solidFill>
              <a:latin typeface="Times New Roman" pitchFamily="18" charset="0"/>
              <a:cs typeface="Times New Roman" pitchFamily="18" charset="0"/>
            </a:endParaRPr>
          </a:p>
          <a:p>
            <a:pPr algn="ctr"/>
            <a:r>
              <a:rPr lang="en-US" sz="4000" b="1">
                <a:solidFill>
                  <a:schemeClr val="bg1"/>
                </a:solidFill>
                <a:latin typeface="Times New Roman" pitchFamily="18" charset="0"/>
                <a:cs typeface="Times New Roman" pitchFamily="18" charset="0"/>
              </a:rPr>
              <a:t>(LLC “Hemoplast”)</a:t>
            </a:r>
            <a:endParaRPr lang="uk-UA" sz="4000" b="1">
              <a:solidFill>
                <a:schemeClr val="bg1"/>
              </a:solidFill>
              <a:latin typeface="Times New Roman" pitchFamily="18" charset="0"/>
              <a:cs typeface="Times New Roman" pitchFamily="18" charset="0"/>
            </a:endParaRPr>
          </a:p>
          <a:p>
            <a:endParaRPr lang="ru-RU" sz="4000">
              <a:solidFill>
                <a:srgbClr val="FFFFFF"/>
              </a:solidFill>
              <a:cs typeface="Arial" charset="0"/>
            </a:endParaRPr>
          </a:p>
        </p:txBody>
      </p:sp>
      <p:pic>
        <p:nvPicPr>
          <p:cNvPr id="14341" name="Рисунок 4"/>
          <p:cNvPicPr>
            <a:picLocks noChangeAspect="1"/>
          </p:cNvPicPr>
          <p:nvPr/>
        </p:nvPicPr>
        <p:blipFill>
          <a:blip r:embed="rId3"/>
          <a:srcRect/>
          <a:stretch>
            <a:fillRect/>
          </a:stretch>
        </p:blipFill>
        <p:spPr bwMode="auto">
          <a:xfrm>
            <a:off x="0" y="-6350"/>
            <a:ext cx="2701925" cy="33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67000">
              <a:schemeClr val="accent1">
                <a:lumMod val="60000"/>
                <a:lumOff val="4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6775" y="41275"/>
            <a:ext cx="11017250" cy="460375"/>
          </a:xfrm>
          <a:ln cap="rnd" cmpd="dbl"/>
        </p:spPr>
        <p:txBody>
          <a:bodyPr>
            <a:noAutofit/>
          </a:bodyPr>
          <a:lstStyle/>
          <a:p>
            <a:pPr eaLnBrk="1" hangingPunct="1">
              <a:defRPr/>
            </a:pPr>
            <a:r>
              <a:rPr lang="en-US" sz="3200" u="sng" smtClean="0">
                <a:solidFill>
                  <a:srgbClr val="10253F"/>
                </a:solidFill>
                <a:effectLst>
                  <a:outerShdw blurRad="38100" dist="38100" dir="2700000" algn="tl">
                    <a:srgbClr val="000000"/>
                  </a:outerShdw>
                </a:effectLst>
                <a:latin typeface="Times New Roman" pitchFamily="18" charset="0"/>
                <a:cs typeface="Times New Roman" pitchFamily="18" charset="0"/>
              </a:rPr>
              <a:t>Quality system</a:t>
            </a:r>
            <a:endParaRPr lang="ru-RU" sz="3200" u="sng" smtClean="0">
              <a:solidFill>
                <a:srgbClr val="10253F"/>
              </a:solidFill>
              <a:effectLst>
                <a:outerShdw blurRad="38100" dist="38100" dir="2700000" algn="tl">
                  <a:srgbClr val="000000"/>
                </a:outerShdw>
              </a:effectLst>
              <a:latin typeface="Times New Roman" pitchFamily="18" charset="0"/>
              <a:cs typeface="Times New Roman" pitchFamily="18" charset="0"/>
            </a:endParaRPr>
          </a:p>
        </p:txBody>
      </p:sp>
      <p:sp>
        <p:nvSpPr>
          <p:cNvPr id="30723" name="Объект 2"/>
          <p:cNvSpPr>
            <a:spLocks noGrp="1"/>
          </p:cNvSpPr>
          <p:nvPr>
            <p:ph idx="1"/>
          </p:nvPr>
        </p:nvSpPr>
        <p:spPr>
          <a:xfrm>
            <a:off x="576263" y="620713"/>
            <a:ext cx="11017250" cy="1295400"/>
          </a:xfrm>
        </p:spPr>
        <p:txBody>
          <a:bodyPr/>
          <a:lstStyle/>
          <a:p>
            <a:pPr marL="0" indent="250825"/>
            <a:r>
              <a:rPr lang="en-US" sz="1900" smtClean="0"/>
              <a:t>LLC “Hemoplast” established Quality Management System, effectiveness of which is confirmed by international certificate ISO 9001 and national certificates DSTU EN ISO 13485.</a:t>
            </a:r>
          </a:p>
          <a:p>
            <a:pPr marL="0" indent="250825"/>
            <a:r>
              <a:rPr lang="en-US" sz="1900" smtClean="0"/>
              <a:t>Medical products manufactured by LLC “Hemoplast” are certified for compliance with requirements of Technical Regulations on Medical Devices.</a:t>
            </a:r>
          </a:p>
          <a:p>
            <a:pPr marL="0" indent="250825"/>
            <a:r>
              <a:rPr lang="en-US" sz="1900" smtClean="0"/>
              <a:t>Testing center of LLC “Hemoplast” is accredited by National Accreditation Agency of Ukraine. Laboratories are equipped with modern testing equipment which is necessary for conducting of toxicological, sanitary-chemical, microbiological and mechanical tests of medical devices. Testing is conducted by highly qualified personnel.</a:t>
            </a:r>
          </a:p>
          <a:p>
            <a:pPr marL="0" indent="250825"/>
            <a:r>
              <a:rPr lang="en-US" sz="1900" smtClean="0"/>
              <a:t>Quality control system existing at enterprise provides incoming quality control of each batch of raw materials, materials, components and control of each batch of manufactured products, which ensures stability and high level of products quality, which means their competitiveness. Visit our web-site: </a:t>
            </a:r>
            <a:r>
              <a:rPr lang="en-US" sz="1900" u="sng" smtClean="0">
                <a:solidFill>
                  <a:schemeClr val="hlink"/>
                </a:solidFill>
              </a:rPr>
              <a:t>www.hemoplast.ua</a:t>
            </a:r>
            <a:endParaRPr lang="uk-UA" sz="1900" u="sng" smtClean="0">
              <a:solidFill>
                <a:schemeClr val="hlink"/>
              </a:solidFill>
            </a:endParaRPr>
          </a:p>
        </p:txBody>
      </p:sp>
      <p:pic>
        <p:nvPicPr>
          <p:cNvPr id="30724" name="Рисунок 7"/>
          <p:cNvPicPr>
            <a:picLocks noChangeAspect="1"/>
          </p:cNvPicPr>
          <p:nvPr/>
        </p:nvPicPr>
        <p:blipFill>
          <a:blip r:embed="rId3"/>
          <a:srcRect/>
          <a:stretch>
            <a:fillRect/>
          </a:stretch>
        </p:blipFill>
        <p:spPr bwMode="auto">
          <a:xfrm>
            <a:off x="0" y="-6350"/>
            <a:ext cx="2701925" cy="331788"/>
          </a:xfrm>
          <a:prstGeom prst="rect">
            <a:avLst/>
          </a:prstGeom>
          <a:noFill/>
          <a:ln w="9525">
            <a:noFill/>
            <a:miter lim="800000"/>
            <a:headEnd/>
            <a:tailEnd/>
          </a:ln>
        </p:spPr>
      </p:pic>
      <p:sp>
        <p:nvSpPr>
          <p:cNvPr id="15365" name="TextBox 3"/>
          <p:cNvSpPr txBox="1">
            <a:spLocks noChangeArrowheads="1"/>
          </p:cNvSpPr>
          <p:nvPr/>
        </p:nvSpPr>
        <p:spPr bwMode="auto">
          <a:xfrm>
            <a:off x="11880850" y="6488113"/>
            <a:ext cx="433388" cy="369887"/>
          </a:xfrm>
          <a:prstGeom prst="rect">
            <a:avLst/>
          </a:prstGeom>
          <a:noFill/>
          <a:ln w="9525">
            <a:noFill/>
            <a:miter lim="800000"/>
            <a:headEnd/>
            <a:tailEnd/>
          </a:ln>
        </p:spPr>
        <p:txBody>
          <a:bodyPr>
            <a:spAutoFit/>
          </a:bodyPr>
          <a:lstStyle/>
          <a:p>
            <a:pPr>
              <a:defRPr/>
            </a:pPr>
            <a:fld id="{478F123A-1F38-44D6-900F-573F5CC8F9D6}" type="slidenum">
              <a:rPr lang="en-US" altLang="ru-RU">
                <a:solidFill>
                  <a:schemeClr val="bg1"/>
                </a:solidFill>
                <a:latin typeface="+mn-lt"/>
                <a:cs typeface="Times New Roman" panose="02020603050405020304" pitchFamily="18" charset="0"/>
              </a:rPr>
              <a:pPr>
                <a:defRPr/>
              </a:pPr>
              <a:t>10</a:t>
            </a:fld>
            <a:endParaRPr lang="ru-RU" altLang="ru-RU" dirty="0">
              <a:solidFill>
                <a:schemeClr val="bg1"/>
              </a:solidFill>
              <a:latin typeface="+mn-lt"/>
              <a:cs typeface="Times New Roman" panose="02020603050405020304" pitchFamily="18" charset="0"/>
            </a:endParaRPr>
          </a:p>
        </p:txBody>
      </p:sp>
      <p:pic>
        <p:nvPicPr>
          <p:cNvPr id="30726" name="Рисунок 4"/>
          <p:cNvPicPr>
            <a:picLocks noChangeAspect="1"/>
          </p:cNvPicPr>
          <p:nvPr/>
        </p:nvPicPr>
        <p:blipFill>
          <a:blip r:embed="rId4"/>
          <a:srcRect/>
          <a:stretch>
            <a:fillRect/>
          </a:stretch>
        </p:blipFill>
        <p:spPr bwMode="auto">
          <a:xfrm>
            <a:off x="3529013" y="4075113"/>
            <a:ext cx="1871662" cy="2647950"/>
          </a:xfrm>
          <a:prstGeom prst="rect">
            <a:avLst/>
          </a:prstGeom>
          <a:noFill/>
          <a:ln w="9525">
            <a:noFill/>
            <a:miter lim="800000"/>
            <a:headEnd/>
            <a:tailEnd/>
          </a:ln>
        </p:spPr>
      </p:pic>
      <p:pic>
        <p:nvPicPr>
          <p:cNvPr id="30727" name="Рисунок 5"/>
          <p:cNvPicPr>
            <a:picLocks noChangeAspect="1"/>
          </p:cNvPicPr>
          <p:nvPr/>
        </p:nvPicPr>
        <p:blipFill>
          <a:blip r:embed="rId5"/>
          <a:srcRect/>
          <a:stretch>
            <a:fillRect/>
          </a:stretch>
        </p:blipFill>
        <p:spPr bwMode="auto">
          <a:xfrm>
            <a:off x="5688013" y="4067175"/>
            <a:ext cx="1895475" cy="2606675"/>
          </a:xfrm>
          <a:prstGeom prst="rect">
            <a:avLst/>
          </a:prstGeom>
          <a:noFill/>
          <a:ln w="9525">
            <a:noFill/>
            <a:miter lim="800000"/>
            <a:headEnd/>
            <a:tailEnd/>
          </a:ln>
        </p:spPr>
      </p:pic>
      <p:pic>
        <p:nvPicPr>
          <p:cNvPr id="30728" name="Рисунок 6"/>
          <p:cNvPicPr>
            <a:picLocks noChangeAspect="1"/>
          </p:cNvPicPr>
          <p:nvPr/>
        </p:nvPicPr>
        <p:blipFill>
          <a:blip r:embed="rId6"/>
          <a:srcRect/>
          <a:stretch>
            <a:fillRect/>
          </a:stretch>
        </p:blipFill>
        <p:spPr bwMode="auto">
          <a:xfrm>
            <a:off x="7920038" y="4067175"/>
            <a:ext cx="1939925" cy="2667000"/>
          </a:xfrm>
          <a:prstGeom prst="rect">
            <a:avLst/>
          </a:prstGeom>
          <a:noFill/>
          <a:ln w="9525">
            <a:noFill/>
            <a:miter lim="800000"/>
            <a:headEnd/>
            <a:tailEnd/>
          </a:ln>
        </p:spPr>
      </p:pic>
      <p:pic>
        <p:nvPicPr>
          <p:cNvPr id="30729" name="Рисунок 7"/>
          <p:cNvPicPr>
            <a:picLocks noChangeAspect="1"/>
          </p:cNvPicPr>
          <p:nvPr/>
        </p:nvPicPr>
        <p:blipFill>
          <a:blip r:embed="rId7"/>
          <a:srcRect/>
          <a:stretch>
            <a:fillRect/>
          </a:stretch>
        </p:blipFill>
        <p:spPr bwMode="auto">
          <a:xfrm>
            <a:off x="1069975" y="4067175"/>
            <a:ext cx="1882775" cy="2662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67000">
              <a:schemeClr val="tx2">
                <a:lumMod val="30000"/>
                <a:lumOff val="70000"/>
              </a:schemeClr>
            </a:gs>
            <a:gs pos="100000">
              <a:schemeClr val="bg1"/>
            </a:gs>
          </a:gsLst>
          <a:lin ang="16200000" scaled="0"/>
        </a:gradFill>
        <a:effectLst/>
      </p:bgPr>
    </p:bg>
    <p:spTree>
      <p:nvGrpSpPr>
        <p:cNvPr id="1" name=""/>
        <p:cNvGrpSpPr/>
        <p:nvPr/>
      </p:nvGrpSpPr>
      <p:grpSpPr>
        <a:xfrm>
          <a:off x="0" y="0"/>
          <a:ext cx="0" cy="0"/>
          <a:chOff x="0" y="0"/>
          <a:chExt cx="0" cy="0"/>
        </a:xfrm>
      </p:grpSpPr>
      <p:grpSp>
        <p:nvGrpSpPr>
          <p:cNvPr id="15362" name="Группа 3"/>
          <p:cNvGrpSpPr>
            <a:grpSpLocks/>
          </p:cNvGrpSpPr>
          <p:nvPr/>
        </p:nvGrpSpPr>
        <p:grpSpPr bwMode="auto">
          <a:xfrm>
            <a:off x="1512888" y="765175"/>
            <a:ext cx="9139237" cy="6351588"/>
            <a:chOff x="1613862" y="750888"/>
            <a:chExt cx="9139555" cy="6350952"/>
          </a:xfrm>
        </p:grpSpPr>
        <p:pic>
          <p:nvPicPr>
            <p:cNvPr id="15367" name="Рисунок 22" descr="Гугл"/>
            <p:cNvPicPr>
              <a:picLocks noChangeAspect="1" noChangeArrowheads="1"/>
            </p:cNvPicPr>
            <p:nvPr/>
          </p:nvPicPr>
          <p:blipFill>
            <a:blip r:embed="rId2"/>
            <a:srcRect/>
            <a:stretch>
              <a:fillRect/>
            </a:stretch>
          </p:blipFill>
          <p:spPr bwMode="auto">
            <a:xfrm>
              <a:off x="1613862" y="750888"/>
              <a:ext cx="8522970" cy="6032500"/>
            </a:xfrm>
            <a:prstGeom prst="rect">
              <a:avLst/>
            </a:prstGeom>
            <a:noFill/>
            <a:ln w="9525">
              <a:noFill/>
              <a:miter lim="800000"/>
              <a:headEnd/>
              <a:tailEnd/>
            </a:ln>
          </p:spPr>
        </p:pic>
        <p:pic>
          <p:nvPicPr>
            <p:cNvPr id="15368" name="Рисунок 6" descr="Европейский Союз Горизонт 2020 Россия Afacere, ЕС, синий, флаг, компания  png | PNGWing"/>
            <p:cNvPicPr>
              <a:picLocks noChangeAspect="1" noChangeArrowheads="1"/>
            </p:cNvPicPr>
            <p:nvPr/>
          </p:nvPicPr>
          <p:blipFill>
            <a:blip r:embed="rId3"/>
            <a:srcRect/>
            <a:stretch>
              <a:fillRect/>
            </a:stretch>
          </p:blipFill>
          <p:spPr bwMode="auto">
            <a:xfrm>
              <a:off x="2052012" y="6276023"/>
              <a:ext cx="659765" cy="447040"/>
            </a:xfrm>
            <a:prstGeom prst="rect">
              <a:avLst/>
            </a:prstGeom>
            <a:noFill/>
            <a:ln w="9525">
              <a:noFill/>
              <a:miter lim="800000"/>
              <a:headEnd/>
              <a:tailEnd/>
            </a:ln>
          </p:spPr>
        </p:pic>
        <p:pic>
          <p:nvPicPr>
            <p:cNvPr id="15369" name="Рисунок 7" descr="Flag_of_Moldova"/>
            <p:cNvPicPr>
              <a:picLocks noChangeAspect="1" noChangeArrowheads="1"/>
            </p:cNvPicPr>
            <p:nvPr/>
          </p:nvPicPr>
          <p:blipFill>
            <a:blip r:embed="rId4"/>
            <a:srcRect/>
            <a:stretch>
              <a:fillRect/>
            </a:stretch>
          </p:blipFill>
          <p:spPr bwMode="auto">
            <a:xfrm>
              <a:off x="4328487" y="1176338"/>
              <a:ext cx="733425" cy="369570"/>
            </a:xfrm>
            <a:prstGeom prst="rect">
              <a:avLst/>
            </a:prstGeom>
            <a:noFill/>
            <a:ln w="9525">
              <a:noFill/>
              <a:miter lim="800000"/>
              <a:headEnd/>
              <a:tailEnd/>
            </a:ln>
          </p:spPr>
        </p:pic>
        <p:pic>
          <p:nvPicPr>
            <p:cNvPr id="15370" name="Рисунок 8" descr="Знак 3.40. Митниця – ПДР України"/>
            <p:cNvPicPr>
              <a:picLocks noChangeAspect="1" noChangeArrowheads="1"/>
            </p:cNvPicPr>
            <p:nvPr/>
          </p:nvPicPr>
          <p:blipFill>
            <a:blip r:embed="rId5"/>
            <a:srcRect/>
            <a:stretch>
              <a:fillRect/>
            </a:stretch>
          </p:blipFill>
          <p:spPr bwMode="auto">
            <a:xfrm>
              <a:off x="2540962" y="5720398"/>
              <a:ext cx="190500" cy="190500"/>
            </a:xfrm>
            <a:prstGeom prst="rect">
              <a:avLst/>
            </a:prstGeom>
            <a:noFill/>
            <a:ln w="9525">
              <a:noFill/>
              <a:miter lim="800000"/>
              <a:headEnd/>
              <a:tailEnd/>
            </a:ln>
          </p:spPr>
        </p:pic>
        <p:pic>
          <p:nvPicPr>
            <p:cNvPr id="15371" name="Рисунок 9" descr="Знак 3.40. Митниця – ПДР України"/>
            <p:cNvPicPr>
              <a:picLocks noChangeAspect="1" noChangeArrowheads="1"/>
            </p:cNvPicPr>
            <p:nvPr/>
          </p:nvPicPr>
          <p:blipFill>
            <a:blip r:embed="rId5"/>
            <a:srcRect/>
            <a:stretch>
              <a:fillRect/>
            </a:stretch>
          </p:blipFill>
          <p:spPr bwMode="auto">
            <a:xfrm>
              <a:off x="3829377" y="6172518"/>
              <a:ext cx="190500" cy="190500"/>
            </a:xfrm>
            <a:prstGeom prst="rect">
              <a:avLst/>
            </a:prstGeom>
            <a:noFill/>
            <a:ln w="9525">
              <a:noFill/>
              <a:miter lim="800000"/>
              <a:headEnd/>
              <a:tailEnd/>
            </a:ln>
          </p:spPr>
        </p:pic>
        <p:grpSp>
          <p:nvGrpSpPr>
            <p:cNvPr id="15372" name="Стрелка вверх 10"/>
            <p:cNvGrpSpPr>
              <a:grpSpLocks/>
            </p:cNvGrpSpPr>
            <p:nvPr/>
          </p:nvGrpSpPr>
          <p:grpSpPr bwMode="auto">
            <a:xfrm>
              <a:off x="6723440" y="3346704"/>
              <a:ext cx="810796" cy="652272"/>
              <a:chOff x="6723888" y="3346704"/>
              <a:chExt cx="810768" cy="652272"/>
            </a:xfrm>
          </p:grpSpPr>
          <p:pic>
            <p:nvPicPr>
              <p:cNvPr id="15388" name="Стрелка вверх 10"/>
              <p:cNvPicPr>
                <a:picLocks noChangeArrowheads="1"/>
              </p:cNvPicPr>
              <p:nvPr/>
            </p:nvPicPr>
            <p:blipFill>
              <a:blip r:embed="rId6"/>
              <a:srcRect/>
              <a:stretch>
                <a:fillRect/>
              </a:stretch>
            </p:blipFill>
            <p:spPr bwMode="auto">
              <a:xfrm>
                <a:off x="6723888" y="3346704"/>
                <a:ext cx="810768" cy="652272"/>
              </a:xfrm>
              <a:prstGeom prst="rect">
                <a:avLst/>
              </a:prstGeom>
              <a:noFill/>
              <a:ln w="9525">
                <a:noFill/>
                <a:miter lim="800000"/>
                <a:headEnd/>
                <a:tailEnd/>
              </a:ln>
            </p:spPr>
          </p:pic>
          <p:sp>
            <p:nvSpPr>
              <p:cNvPr id="15389" name="Text Box 13"/>
              <p:cNvSpPr txBox="1">
                <a:spLocks noChangeArrowheads="1"/>
              </p:cNvSpPr>
              <p:nvPr/>
            </p:nvSpPr>
            <p:spPr bwMode="auto">
              <a:xfrm rot="-7536844">
                <a:off x="7089306" y="3255299"/>
                <a:ext cx="94026" cy="782985"/>
              </a:xfrm>
              <a:prstGeom prst="rect">
                <a:avLst/>
              </a:prstGeom>
              <a:noFill/>
              <a:ln w="9525">
                <a:noFill/>
                <a:miter lim="800000"/>
                <a:headEnd/>
                <a:tailEnd/>
              </a:ln>
            </p:spPr>
            <p:txBody>
              <a:bodyPr vert="eaVert" anchor="ctr"/>
              <a:lstStyle/>
              <a:p>
                <a:endParaRPr lang="ru-RU">
                  <a:solidFill>
                    <a:srgbClr val="FFFFFF"/>
                  </a:solidFill>
                  <a:latin typeface="Calibri" pitchFamily="34" charset="0"/>
                </a:endParaRPr>
              </a:p>
            </p:txBody>
          </p:sp>
        </p:grpSp>
        <p:sp>
          <p:nvSpPr>
            <p:cNvPr id="15373" name="TextBox 23"/>
            <p:cNvSpPr txBox="1">
              <a:spLocks noChangeArrowheads="1"/>
            </p:cNvSpPr>
            <p:nvPr/>
          </p:nvSpPr>
          <p:spPr bwMode="auto">
            <a:xfrm>
              <a:off x="5274764" y="3906522"/>
              <a:ext cx="3095733" cy="701605"/>
            </a:xfrm>
            <a:prstGeom prst="rect">
              <a:avLst/>
            </a:prstGeom>
            <a:noFill/>
            <a:ln w="9525">
              <a:noFill/>
              <a:miter lim="800000"/>
              <a:headEnd/>
              <a:tailEnd/>
            </a:ln>
          </p:spPr>
          <p:txBody>
            <a:bodyPr>
              <a:spAutoFit/>
            </a:bodyPr>
            <a:lstStyle/>
            <a:p>
              <a:r>
                <a:rPr lang="en-US" sz="1000" b="1"/>
                <a:t>Port “Izmail” - 180 km</a:t>
              </a:r>
            </a:p>
            <a:p>
              <a:r>
                <a:rPr lang="en-US" sz="1000" b="1"/>
                <a:t>Checkpoint, border with Romania, Reni - 245 km</a:t>
              </a:r>
            </a:p>
            <a:p>
              <a:r>
                <a:rPr lang="en-US" sz="1000" b="1"/>
                <a:t>Bucharest - 500 km</a:t>
              </a:r>
            </a:p>
            <a:p>
              <a:r>
                <a:rPr lang="en-US" sz="1000" b="1"/>
                <a:t>Sofia - 880 km</a:t>
              </a:r>
              <a:endParaRPr lang="ru-RU" sz="1000" b="1">
                <a:solidFill>
                  <a:srgbClr val="000000"/>
                </a:solidFill>
                <a:ea typeface="Calibri" pitchFamily="34" charset="0"/>
                <a:cs typeface="Times New Roman" pitchFamily="18" charset="0"/>
              </a:endParaRPr>
            </a:p>
          </p:txBody>
        </p:sp>
        <p:grpSp>
          <p:nvGrpSpPr>
            <p:cNvPr id="15374" name="Стрелка вверх 12"/>
            <p:cNvGrpSpPr>
              <a:grpSpLocks/>
            </p:cNvGrpSpPr>
            <p:nvPr/>
          </p:nvGrpSpPr>
          <p:grpSpPr bwMode="auto">
            <a:xfrm>
              <a:off x="7753700" y="2170176"/>
              <a:ext cx="920528" cy="883920"/>
              <a:chOff x="7754112" y="2170176"/>
              <a:chExt cx="920496" cy="883920"/>
            </a:xfrm>
          </p:grpSpPr>
          <p:pic>
            <p:nvPicPr>
              <p:cNvPr id="15386" name="Стрелка вверх 12"/>
              <p:cNvPicPr>
                <a:picLocks noChangeArrowheads="1"/>
              </p:cNvPicPr>
              <p:nvPr/>
            </p:nvPicPr>
            <p:blipFill>
              <a:blip r:embed="rId7"/>
              <a:srcRect/>
              <a:stretch>
                <a:fillRect/>
              </a:stretch>
            </p:blipFill>
            <p:spPr bwMode="auto">
              <a:xfrm>
                <a:off x="7754112" y="2170176"/>
                <a:ext cx="920496" cy="883920"/>
              </a:xfrm>
              <a:prstGeom prst="rect">
                <a:avLst/>
              </a:prstGeom>
              <a:noFill/>
              <a:ln w="9525">
                <a:noFill/>
                <a:miter lim="800000"/>
                <a:headEnd/>
                <a:tailEnd/>
              </a:ln>
            </p:spPr>
          </p:pic>
          <p:sp>
            <p:nvSpPr>
              <p:cNvPr id="15387" name="Text Box 17"/>
              <p:cNvSpPr txBox="1">
                <a:spLocks noChangeArrowheads="1"/>
              </p:cNvSpPr>
              <p:nvPr/>
            </p:nvSpPr>
            <p:spPr bwMode="auto">
              <a:xfrm rot="2781813">
                <a:off x="8167112" y="2083254"/>
                <a:ext cx="101182" cy="1018042"/>
              </a:xfrm>
              <a:prstGeom prst="rect">
                <a:avLst/>
              </a:prstGeom>
              <a:noFill/>
              <a:ln w="9525">
                <a:noFill/>
                <a:miter lim="800000"/>
                <a:headEnd/>
                <a:tailEnd/>
              </a:ln>
            </p:spPr>
            <p:txBody>
              <a:bodyPr rot="10800000" vert="eaVert" anchor="ctr"/>
              <a:lstStyle/>
              <a:p>
                <a:endParaRPr lang="ru-RU">
                  <a:solidFill>
                    <a:srgbClr val="FFFFFF"/>
                  </a:solidFill>
                  <a:latin typeface="Calibri" pitchFamily="34" charset="0"/>
                </a:endParaRPr>
              </a:p>
            </p:txBody>
          </p:sp>
        </p:grpSp>
        <p:sp>
          <p:nvSpPr>
            <p:cNvPr id="15375" name="TextBox 23"/>
            <p:cNvSpPr txBox="1">
              <a:spLocks noChangeArrowheads="1"/>
            </p:cNvSpPr>
            <p:nvPr/>
          </p:nvSpPr>
          <p:spPr bwMode="auto">
            <a:xfrm>
              <a:off x="8552507" y="2272562"/>
              <a:ext cx="2200910" cy="744220"/>
            </a:xfrm>
            <a:prstGeom prst="rect">
              <a:avLst/>
            </a:prstGeom>
            <a:noFill/>
            <a:ln w="9525">
              <a:noFill/>
              <a:miter lim="800000"/>
              <a:headEnd/>
              <a:tailEnd/>
            </a:ln>
          </p:spPr>
          <p:txBody>
            <a:bodyPr/>
            <a:lstStyle/>
            <a:p>
              <a:r>
                <a:rPr lang="en-US" sz="1000" b="1"/>
                <a:t>Port “Odesa” - 80 km</a:t>
              </a:r>
            </a:p>
            <a:p>
              <a:r>
                <a:rPr lang="en-US" sz="1000" b="1"/>
                <a:t>Port “Chornomorsk” - 60 km</a:t>
              </a:r>
            </a:p>
            <a:p>
              <a:r>
                <a:rPr lang="en-US" sz="1000" b="1"/>
                <a:t>Port “Yuzhny” - 126 km</a:t>
              </a:r>
              <a:r>
                <a:rPr lang="ru-RU" sz="1000"/>
                <a:t> </a:t>
              </a:r>
              <a:r>
                <a:rPr lang="uk-UA" sz="1000" b="1">
                  <a:solidFill>
                    <a:srgbClr val="000000"/>
                  </a:solidFill>
                  <a:ea typeface="Calibri" pitchFamily="34" charset="0"/>
                  <a:cs typeface="Times New Roman" pitchFamily="18" charset="0"/>
                </a:rPr>
                <a:t> </a:t>
              </a:r>
              <a:endParaRPr lang="ru-RU" sz="1000">
                <a:latin typeface="Times New Roman" pitchFamily="18" charset="0"/>
                <a:ea typeface="Calibri" pitchFamily="34" charset="0"/>
                <a:cs typeface="Times New Roman" pitchFamily="18" charset="0"/>
              </a:endParaRPr>
            </a:p>
            <a:p>
              <a:pPr>
                <a:lnSpc>
                  <a:spcPct val="115000"/>
                </a:lnSpc>
                <a:spcAft>
                  <a:spcPts val="1000"/>
                </a:spcAft>
              </a:pPr>
              <a:r>
                <a:rPr lang="uk-UA" sz="1200">
                  <a:latin typeface="Times New Roman" pitchFamily="18" charset="0"/>
                  <a:ea typeface="Calibri" pitchFamily="34" charset="0"/>
                  <a:cs typeface="Times New Roman" pitchFamily="18" charset="0"/>
                </a:rPr>
                <a:t> </a:t>
              </a:r>
              <a:endParaRPr lang="ru-RU" sz="1200">
                <a:latin typeface="Times New Roman" pitchFamily="18" charset="0"/>
                <a:ea typeface="Calibri" pitchFamily="34" charset="0"/>
                <a:cs typeface="Times New Roman" pitchFamily="18" charset="0"/>
              </a:endParaRPr>
            </a:p>
          </p:txBody>
        </p:sp>
        <p:sp>
          <p:nvSpPr>
            <p:cNvPr id="15" name="Стрелка вверх 14"/>
            <p:cNvSpPr/>
            <p:nvPr/>
          </p:nvSpPr>
          <p:spPr>
            <a:xfrm rot="19065556">
              <a:off x="7179656" y="2498609"/>
              <a:ext cx="189573" cy="867465"/>
            </a:xfrm>
            <a:prstGeom prst="upArrow">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a:defRPr/>
              </a:pPr>
              <a:endParaRPr lang="ru-RU"/>
            </a:p>
          </p:txBody>
        </p:sp>
        <p:sp>
          <p:nvSpPr>
            <p:cNvPr id="15379" name="TextBox 23"/>
            <p:cNvSpPr txBox="1">
              <a:spLocks noChangeArrowheads="1"/>
            </p:cNvSpPr>
            <p:nvPr/>
          </p:nvSpPr>
          <p:spPr bwMode="auto">
            <a:xfrm>
              <a:off x="5008055" y="2511249"/>
              <a:ext cx="3097320" cy="396836"/>
            </a:xfrm>
            <a:prstGeom prst="rect">
              <a:avLst/>
            </a:prstGeom>
            <a:noFill/>
            <a:ln w="9525">
              <a:noFill/>
              <a:miter lim="800000"/>
              <a:headEnd/>
              <a:tailEnd/>
            </a:ln>
          </p:spPr>
          <p:txBody>
            <a:bodyPr>
              <a:spAutoFit/>
            </a:bodyPr>
            <a:lstStyle/>
            <a:p>
              <a:r>
                <a:rPr lang="en-US" sz="1000" b="1"/>
                <a:t>Checkpoint, border with Moldova - 40 km</a:t>
              </a:r>
            </a:p>
            <a:p>
              <a:r>
                <a:rPr lang="en-US" sz="1000" b="1"/>
                <a:t>Chisinau - 165 km</a:t>
              </a:r>
              <a:r>
                <a:rPr lang="ru-RU" sz="1000"/>
                <a:t> </a:t>
              </a:r>
              <a:endParaRPr lang="ru-RU" sz="1000" b="1">
                <a:solidFill>
                  <a:srgbClr val="000000"/>
                </a:solidFill>
                <a:ea typeface="Calibri" pitchFamily="34" charset="0"/>
                <a:cs typeface="Times New Roman" pitchFamily="18" charset="0"/>
              </a:endParaRPr>
            </a:p>
          </p:txBody>
        </p:sp>
        <p:sp>
          <p:nvSpPr>
            <p:cNvPr id="15380" name="TextBox 23"/>
            <p:cNvSpPr txBox="1">
              <a:spLocks noChangeArrowheads="1"/>
            </p:cNvSpPr>
            <p:nvPr/>
          </p:nvSpPr>
          <p:spPr bwMode="auto">
            <a:xfrm>
              <a:off x="7675528" y="809894"/>
              <a:ext cx="1435100" cy="339725"/>
            </a:xfrm>
            <a:prstGeom prst="rect">
              <a:avLst/>
            </a:prstGeom>
            <a:noFill/>
            <a:ln w="9525">
              <a:noFill/>
              <a:miter lim="800000"/>
              <a:headEnd/>
              <a:tailEnd/>
            </a:ln>
          </p:spPr>
          <p:txBody>
            <a:bodyPr/>
            <a:lstStyle/>
            <a:p>
              <a:pPr>
                <a:lnSpc>
                  <a:spcPct val="115000"/>
                </a:lnSpc>
              </a:pPr>
              <a:r>
                <a:rPr lang="uk-UA" sz="1100" b="1"/>
                <a:t>Kyiv - 543 km</a:t>
              </a:r>
              <a:endParaRPr lang="ru-RU" sz="1100">
                <a:latin typeface="Times New Roman" pitchFamily="18" charset="0"/>
                <a:ea typeface="Calibri" pitchFamily="34" charset="0"/>
                <a:cs typeface="Times New Roman" pitchFamily="18" charset="0"/>
              </a:endParaRPr>
            </a:p>
          </p:txBody>
        </p:sp>
        <p:pic>
          <p:nvPicPr>
            <p:cNvPr id="18" name="Рисунок 17" descr="Якір: векторна графіка, зображення, Якір малюнки | Скачати з Depositphotos®"/>
            <p:cNvPicPr/>
            <p:nvPr/>
          </p:nvPicPr>
          <p:blipFill>
            <a:blip r:embed="rId8" cstate="print">
              <a:extLst>
                <a:ext uri="{28A0092B-C50C-407E-A947-70E740481C1C}"/>
              </a:extLst>
            </a:blip>
            <a:srcRect/>
            <a:stretch>
              <a:fillRect/>
            </a:stretch>
          </p:blipFill>
          <p:spPr bwMode="auto">
            <a:xfrm>
              <a:off x="8552507" y="1856423"/>
              <a:ext cx="190500" cy="18923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Рисунок 18" descr="Якір: векторна графіка, зображення, Якір малюнки | Скачати з Depositphotos®"/>
            <p:cNvPicPr/>
            <p:nvPr/>
          </p:nvPicPr>
          <p:blipFill>
            <a:blip r:embed="rId9" cstate="print">
              <a:extLst>
                <a:ext uri="{28A0092B-C50C-407E-A947-70E740481C1C}"/>
              </a:extLst>
            </a:blip>
            <a:srcRect/>
            <a:stretch>
              <a:fillRect/>
            </a:stretch>
          </p:blipFill>
          <p:spPr bwMode="auto">
            <a:xfrm>
              <a:off x="8371532" y="2856548"/>
              <a:ext cx="200025" cy="19812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Рисунок 19" descr="Якір: векторна графіка, зображення, Якір малюнки | Скачати з Depositphotos®"/>
            <p:cNvPicPr/>
            <p:nvPr/>
          </p:nvPicPr>
          <p:blipFill>
            <a:blip r:embed="rId10" cstate="print">
              <a:extLst>
                <a:ext uri="{28A0092B-C50C-407E-A947-70E740481C1C}"/>
              </a:extLst>
            </a:blip>
            <a:srcRect/>
            <a:stretch>
              <a:fillRect/>
            </a:stretch>
          </p:blipFill>
          <p:spPr bwMode="auto">
            <a:xfrm>
              <a:off x="9284662" y="1500823"/>
              <a:ext cx="165735" cy="16446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Рисунок 20" descr="Якір: векторна графіка, зображення, Якір малюнки | Скачати з Depositphotos®"/>
            <p:cNvPicPr/>
            <p:nvPr/>
          </p:nvPicPr>
          <p:blipFill>
            <a:blip r:embed="rId8" cstate="print">
              <a:extLst>
                <a:ext uri="{28A0092B-C50C-407E-A947-70E740481C1C}"/>
              </a:extLst>
            </a:blip>
            <a:srcRect/>
            <a:stretch>
              <a:fillRect/>
            </a:stretch>
          </p:blipFill>
          <p:spPr bwMode="auto">
            <a:xfrm>
              <a:off x="4014797" y="6178233"/>
              <a:ext cx="190500" cy="18923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385" name="Рисунок 23" descr="Знак 3.40. Митниця – ПДР України"/>
            <p:cNvPicPr>
              <a:picLocks noChangeAspect="1" noChangeArrowheads="1"/>
            </p:cNvPicPr>
            <p:nvPr/>
          </p:nvPicPr>
          <p:blipFill>
            <a:blip r:embed="rId5"/>
            <a:srcRect/>
            <a:stretch>
              <a:fillRect/>
            </a:stretch>
          </p:blipFill>
          <p:spPr bwMode="auto">
            <a:xfrm>
              <a:off x="7627232" y="3139123"/>
              <a:ext cx="190500" cy="190500"/>
            </a:xfrm>
            <a:prstGeom prst="rect">
              <a:avLst/>
            </a:prstGeom>
            <a:noFill/>
            <a:ln w="9525">
              <a:noFill/>
              <a:miter lim="800000"/>
              <a:headEnd/>
              <a:tailEnd/>
            </a:ln>
          </p:spPr>
        </p:pic>
      </p:grpSp>
      <p:pic>
        <p:nvPicPr>
          <p:cNvPr id="15363" name="Рисунок 4"/>
          <p:cNvPicPr>
            <a:picLocks noChangeAspect="1"/>
          </p:cNvPicPr>
          <p:nvPr/>
        </p:nvPicPr>
        <p:blipFill>
          <a:blip r:embed="rId11"/>
          <a:srcRect/>
          <a:stretch>
            <a:fillRect/>
          </a:stretch>
        </p:blipFill>
        <p:spPr bwMode="auto">
          <a:xfrm>
            <a:off x="0" y="-6350"/>
            <a:ext cx="2701925" cy="331788"/>
          </a:xfrm>
          <a:prstGeom prst="rect">
            <a:avLst/>
          </a:prstGeom>
          <a:noFill/>
          <a:ln w="9525">
            <a:noFill/>
            <a:miter lim="800000"/>
            <a:headEnd/>
            <a:tailEnd/>
          </a:ln>
        </p:spPr>
      </p:pic>
      <p:sp>
        <p:nvSpPr>
          <p:cNvPr id="15364" name="TextBox 24"/>
          <p:cNvSpPr txBox="1">
            <a:spLocks noChangeArrowheads="1"/>
          </p:cNvSpPr>
          <p:nvPr/>
        </p:nvSpPr>
        <p:spPr bwMode="auto">
          <a:xfrm>
            <a:off x="2655888" y="0"/>
            <a:ext cx="8208962" cy="641350"/>
          </a:xfrm>
          <a:prstGeom prst="rect">
            <a:avLst/>
          </a:prstGeom>
          <a:noFill/>
          <a:ln w="9525">
            <a:noFill/>
            <a:miter lim="800000"/>
            <a:headEnd/>
            <a:tailEnd/>
          </a:ln>
        </p:spPr>
        <p:txBody>
          <a:bodyPr>
            <a:spAutoFit/>
          </a:bodyPr>
          <a:lstStyle/>
          <a:p>
            <a:pPr algn="ctr"/>
            <a:r>
              <a:rPr lang="en-US" b="1"/>
              <a:t>LLC “Hemoplast” is located in southern part of Ukraine, </a:t>
            </a:r>
          </a:p>
          <a:p>
            <a:pPr algn="ctr"/>
            <a:r>
              <a:rPr lang="en-US" b="1"/>
              <a:t>near international routes to Moldova and Romania.</a:t>
            </a:r>
            <a:endParaRPr lang="ru-RU">
              <a:solidFill>
                <a:srgbClr val="10253F"/>
              </a:solidFill>
              <a:latin typeface="Times New Roman" pitchFamily="18" charset="0"/>
              <a:cs typeface="Times New Roman" pitchFamily="18" charset="0"/>
            </a:endParaRPr>
          </a:p>
        </p:txBody>
      </p:sp>
      <p:pic>
        <p:nvPicPr>
          <p:cNvPr id="15365" name="Picture 3"/>
          <p:cNvPicPr>
            <a:picLocks noChangeAspect="1" noChangeArrowheads="1"/>
          </p:cNvPicPr>
          <p:nvPr/>
        </p:nvPicPr>
        <p:blipFill>
          <a:blip r:embed="rId12"/>
          <a:srcRect/>
          <a:stretch>
            <a:fillRect/>
          </a:stretch>
        </p:blipFill>
        <p:spPr bwMode="auto">
          <a:xfrm>
            <a:off x="7258050" y="3590925"/>
            <a:ext cx="738188" cy="490538"/>
          </a:xfrm>
          <a:prstGeom prst="rect">
            <a:avLst/>
          </a:prstGeom>
          <a:noFill/>
          <a:ln w="9525">
            <a:noFill/>
            <a:miter lim="800000"/>
            <a:headEnd/>
            <a:tailEnd/>
          </a:ln>
        </p:spPr>
      </p:pic>
      <p:sp>
        <p:nvSpPr>
          <p:cNvPr id="2" name="TextBox 1"/>
          <p:cNvSpPr txBox="1"/>
          <p:nvPr/>
        </p:nvSpPr>
        <p:spPr>
          <a:xfrm>
            <a:off x="7881938" y="3055938"/>
            <a:ext cx="1308100" cy="279400"/>
          </a:xfrm>
          <a:prstGeom prst="rect">
            <a:avLst/>
          </a:prstGeom>
          <a:solidFill>
            <a:schemeClr val="accent1">
              <a:lumMod val="60000"/>
              <a:lumOff val="40000"/>
            </a:schemeClr>
          </a:solidFill>
          <a:ln w="19050">
            <a:solidFill>
              <a:schemeClr val="accent2">
                <a:lumMod val="50000"/>
              </a:schemeClr>
            </a:solidFill>
          </a:ln>
        </p:spPr>
        <p:txBody>
          <a:bodyPr wrap="none">
            <a:spAutoFit/>
          </a:bodyPr>
          <a:lstStyle/>
          <a:p>
            <a:pPr>
              <a:defRPr/>
            </a:pPr>
            <a:r>
              <a:rPr lang="en-US" sz="1100" b="1">
                <a:solidFill>
                  <a:srgbClr val="17375E"/>
                </a:solidFill>
                <a:latin typeface="Times New Roman" pitchFamily="18" charset="0"/>
                <a:cs typeface="Times New Roman" pitchFamily="18" charset="0"/>
              </a:rPr>
              <a:t>LLC “Hemoplast”</a:t>
            </a:r>
            <a:endParaRPr lang="ru-RU" sz="1100" b="1">
              <a:solidFill>
                <a:srgbClr val="17375E"/>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67000">
              <a:schemeClr val="accent1">
                <a:lumMod val="60000"/>
                <a:lumOff val="4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725" y="160338"/>
            <a:ext cx="11017250" cy="458787"/>
          </a:xfrm>
          <a:ln cap="rnd" cmpd="dbl"/>
        </p:spPr>
        <p:txBody>
          <a:bodyPr>
            <a:noAutofit/>
          </a:bodyPr>
          <a:lstStyle/>
          <a:p>
            <a:pPr eaLnBrk="1" hangingPunct="1">
              <a:defRPr/>
            </a:pPr>
            <a:r>
              <a:rPr lang="en-US" sz="3600" u="sng" smtClean="0">
                <a:solidFill>
                  <a:srgbClr val="10253F"/>
                </a:solidFill>
                <a:effectLst>
                  <a:outerShdw blurRad="38100" dist="38100" dir="2700000" algn="tl">
                    <a:srgbClr val="000000"/>
                  </a:outerShdw>
                </a:effectLst>
                <a:latin typeface="Times New Roman" pitchFamily="18" charset="0"/>
                <a:cs typeface="Times New Roman" pitchFamily="18" charset="0"/>
              </a:rPr>
              <a:t>About company</a:t>
            </a:r>
            <a:endParaRPr lang="ru-RU" sz="3600" u="sng" smtClean="0">
              <a:solidFill>
                <a:srgbClr val="10253F"/>
              </a:solidFill>
              <a:effectLst>
                <a:outerShdw blurRad="38100" dist="38100" dir="2700000" algn="tl">
                  <a:srgbClr val="000000"/>
                </a:outerShdw>
              </a:effectLst>
              <a:latin typeface="Times New Roman" pitchFamily="18" charset="0"/>
              <a:cs typeface="Times New Roman" pitchFamily="18" charset="0"/>
            </a:endParaRPr>
          </a:p>
        </p:txBody>
      </p:sp>
      <p:sp>
        <p:nvSpPr>
          <p:cNvPr id="16387" name="Объект 2"/>
          <p:cNvSpPr>
            <a:spLocks noGrp="1"/>
          </p:cNvSpPr>
          <p:nvPr>
            <p:ph idx="1"/>
          </p:nvPr>
        </p:nvSpPr>
        <p:spPr>
          <a:xfrm>
            <a:off x="709613" y="908050"/>
            <a:ext cx="11017250" cy="2233613"/>
          </a:xfrm>
        </p:spPr>
        <p:txBody>
          <a:bodyPr/>
          <a:lstStyle/>
          <a:p>
            <a:pPr marL="0" indent="250825"/>
            <a:r>
              <a:rPr lang="en-US" sz="2000" smtClean="0"/>
              <a:t>LLC “Hemoplast” is largest manufacturer in Ukraine of sterile medical products from polymeric materials: syringes in assortment, transfusion/infusion sets, catheters, containers and other medical products. Besides, we manufacture wide range of consumer goods from polymer materials.</a:t>
            </a:r>
          </a:p>
          <a:p>
            <a:pPr marL="0" indent="250825"/>
            <a:r>
              <a:rPr lang="en-US" sz="2000" smtClean="0"/>
              <a:t>Since 2005, company began to provide injection molding services for other industrial enterprises of Ukraine, supplying them with components and technical goods.</a:t>
            </a:r>
            <a:endParaRPr lang="uk-UA" sz="2000" smtClean="0">
              <a:latin typeface="Times New Roman" pitchFamily="18" charset="0"/>
              <a:cs typeface="Times New Roman" pitchFamily="18" charset="0"/>
            </a:endParaRPr>
          </a:p>
        </p:txBody>
      </p:sp>
      <p:pic>
        <p:nvPicPr>
          <p:cNvPr id="16388" name="Рисунок 7"/>
          <p:cNvPicPr>
            <a:picLocks noChangeAspect="1"/>
          </p:cNvPicPr>
          <p:nvPr/>
        </p:nvPicPr>
        <p:blipFill>
          <a:blip r:embed="rId3"/>
          <a:srcRect/>
          <a:stretch>
            <a:fillRect/>
          </a:stretch>
        </p:blipFill>
        <p:spPr bwMode="auto">
          <a:xfrm>
            <a:off x="0" y="-6350"/>
            <a:ext cx="2701925" cy="331788"/>
          </a:xfrm>
          <a:prstGeom prst="rect">
            <a:avLst/>
          </a:prstGeom>
          <a:noFill/>
          <a:ln w="9525">
            <a:noFill/>
            <a:miter lim="800000"/>
            <a:headEnd/>
            <a:tailEnd/>
          </a:ln>
        </p:spPr>
      </p:pic>
      <p:sp>
        <p:nvSpPr>
          <p:cNvPr id="15365" name="TextBox 3"/>
          <p:cNvSpPr txBox="1">
            <a:spLocks noChangeArrowheads="1"/>
          </p:cNvSpPr>
          <p:nvPr/>
        </p:nvSpPr>
        <p:spPr bwMode="auto">
          <a:xfrm>
            <a:off x="11880850" y="6488113"/>
            <a:ext cx="433388" cy="369887"/>
          </a:xfrm>
          <a:prstGeom prst="rect">
            <a:avLst/>
          </a:prstGeom>
          <a:noFill/>
          <a:ln w="9525">
            <a:noFill/>
            <a:miter lim="800000"/>
            <a:headEnd/>
            <a:tailEnd/>
          </a:ln>
        </p:spPr>
        <p:txBody>
          <a:bodyPr>
            <a:spAutoFit/>
          </a:bodyPr>
          <a:lstStyle/>
          <a:p>
            <a:pPr>
              <a:defRPr/>
            </a:pPr>
            <a:fld id="{932219AD-329D-44B4-8AAA-36E9E8D6637C}" type="slidenum">
              <a:rPr lang="en-US" altLang="ru-RU">
                <a:solidFill>
                  <a:schemeClr val="bg1"/>
                </a:solidFill>
                <a:latin typeface="+mn-lt"/>
                <a:cs typeface="Times New Roman" panose="02020603050405020304" pitchFamily="18" charset="0"/>
              </a:rPr>
              <a:pPr>
                <a:defRPr/>
              </a:pPr>
              <a:t>3</a:t>
            </a:fld>
            <a:endParaRPr lang="ru-RU" altLang="ru-RU" dirty="0">
              <a:solidFill>
                <a:schemeClr val="bg1"/>
              </a:solidFill>
              <a:latin typeface="+mn-lt"/>
              <a:cs typeface="Times New Roman" panose="02020603050405020304" pitchFamily="18" charset="0"/>
            </a:endParaRPr>
          </a:p>
        </p:txBody>
      </p:sp>
      <p:pic>
        <p:nvPicPr>
          <p:cNvPr id="16390" name="Picture 9"/>
          <p:cNvPicPr>
            <a:picLocks noChangeAspect="1" noChangeArrowheads="1"/>
          </p:cNvPicPr>
          <p:nvPr/>
        </p:nvPicPr>
        <p:blipFill>
          <a:blip r:embed="rId4"/>
          <a:srcRect/>
          <a:stretch>
            <a:fillRect/>
          </a:stretch>
        </p:blipFill>
        <p:spPr bwMode="auto">
          <a:xfrm>
            <a:off x="863600" y="2792413"/>
            <a:ext cx="5099050" cy="3662362"/>
          </a:xfrm>
          <a:prstGeom prst="rect">
            <a:avLst/>
          </a:prstGeom>
          <a:noFill/>
          <a:ln w="9525">
            <a:noFill/>
            <a:miter lim="800000"/>
            <a:headEnd/>
            <a:tailEnd/>
          </a:ln>
        </p:spPr>
      </p:pic>
      <p:pic>
        <p:nvPicPr>
          <p:cNvPr id="16391" name="Рисунок 14"/>
          <p:cNvPicPr>
            <a:picLocks noChangeAspect="1"/>
          </p:cNvPicPr>
          <p:nvPr/>
        </p:nvPicPr>
        <p:blipFill>
          <a:blip r:embed="rId5"/>
          <a:srcRect/>
          <a:stretch>
            <a:fillRect/>
          </a:stretch>
        </p:blipFill>
        <p:spPr bwMode="auto">
          <a:xfrm>
            <a:off x="6553200" y="2792413"/>
            <a:ext cx="5111750" cy="36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67000">
              <a:schemeClr val="accent1">
                <a:lumMod val="60000"/>
                <a:lumOff val="4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3600" y="160338"/>
            <a:ext cx="11017250" cy="458787"/>
          </a:xfrm>
          <a:ln cap="rnd" cmpd="dbl"/>
        </p:spPr>
        <p:txBody>
          <a:bodyPr>
            <a:noAutofit/>
          </a:bodyPr>
          <a:lstStyle/>
          <a:p>
            <a:pPr eaLnBrk="1" hangingPunct="1">
              <a:defRPr/>
            </a:pPr>
            <a:r>
              <a:rPr lang="en-US" sz="3200" u="sng" smtClean="0">
                <a:solidFill>
                  <a:srgbClr val="10253F"/>
                </a:solidFill>
                <a:effectLst>
                  <a:outerShdw blurRad="38100" dist="38100" dir="2700000" algn="tl">
                    <a:srgbClr val="000000"/>
                  </a:outerShdw>
                </a:effectLst>
                <a:latin typeface="Times New Roman" pitchFamily="18" charset="0"/>
                <a:cs typeface="Times New Roman" pitchFamily="18" charset="0"/>
              </a:rPr>
              <a:t>Production capacity</a:t>
            </a:r>
            <a:endParaRPr lang="uk-UA" sz="3200" u="sng" smtClean="0">
              <a:solidFill>
                <a:srgbClr val="10253F"/>
              </a:solidFill>
              <a:effectLst>
                <a:outerShdw blurRad="38100" dist="38100" dir="2700000" algn="tl">
                  <a:srgbClr val="000000"/>
                </a:outerShdw>
              </a:effectLst>
              <a:latin typeface="Times New Roman" pitchFamily="18" charset="0"/>
              <a:cs typeface="Times New Roman" pitchFamily="18" charset="0"/>
            </a:endParaRPr>
          </a:p>
        </p:txBody>
      </p:sp>
      <p:sp>
        <p:nvSpPr>
          <p:cNvPr id="18435" name="Объект 2"/>
          <p:cNvSpPr>
            <a:spLocks noGrp="1"/>
          </p:cNvSpPr>
          <p:nvPr>
            <p:ph idx="1"/>
          </p:nvPr>
        </p:nvSpPr>
        <p:spPr>
          <a:xfrm>
            <a:off x="647700" y="836613"/>
            <a:ext cx="11377613" cy="3024187"/>
          </a:xfrm>
        </p:spPr>
        <p:txBody>
          <a:bodyPr/>
          <a:lstStyle/>
          <a:p>
            <a:pPr marL="0" indent="179388"/>
            <a:r>
              <a:rPr lang="en-US" sz="1800" smtClean="0"/>
              <a:t>Two injection molding facilities for production of plastic products operate at enterprise, area of each is more than 1000 m². Equipment stock comprises more than 50 injection molding machines with clamping force from 50 to 850 tons (50-8500 kN), which allow to produce products with weight from 1 g to 10 kg. Equipment stock includes:</a:t>
            </a:r>
          </a:p>
          <a:p>
            <a:pPr marL="0" indent="179388"/>
            <a:r>
              <a:rPr lang="en-US" sz="1800" smtClean="0"/>
              <a:t>10 injection molding machines of the same type with 100 t clamping force, shot volume 240 g, maximum mould dimensions 365 x 360 mm;</a:t>
            </a:r>
          </a:p>
          <a:p>
            <a:pPr marL="0" indent="179388"/>
            <a:r>
              <a:rPr lang="en-US" sz="1800" smtClean="0"/>
              <a:t>17 injection molding machines with clamping force 150 tons, shot volume 350 g, maximum mould dimensions 460 x 460 mm;</a:t>
            </a:r>
          </a:p>
          <a:p>
            <a:pPr marL="0" indent="179388"/>
            <a:r>
              <a:rPr lang="en-US" sz="1800" smtClean="0"/>
              <a:t>Injection molding machines with clamping force 300, 480, 650, 850 tons, shot volume 600 g, 1800 g, 2700 g, 3900 g respectively. Maximum possible mould overall dimensions are 1050 x 1050 mm.</a:t>
            </a:r>
            <a:r>
              <a:rPr lang="uk-UA" sz="1800" smtClean="0">
                <a:solidFill>
                  <a:srgbClr val="10253F"/>
                </a:solidFill>
                <a:latin typeface="Times New Roman" pitchFamily="18" charset="0"/>
                <a:cs typeface="Times New Roman" pitchFamily="18" charset="0"/>
              </a:rPr>
              <a:t>.</a:t>
            </a:r>
          </a:p>
        </p:txBody>
      </p:sp>
      <p:pic>
        <p:nvPicPr>
          <p:cNvPr id="18436" name="Рисунок 7"/>
          <p:cNvPicPr>
            <a:picLocks noChangeAspect="1"/>
          </p:cNvPicPr>
          <p:nvPr/>
        </p:nvPicPr>
        <p:blipFill>
          <a:blip r:embed="rId3"/>
          <a:srcRect/>
          <a:stretch>
            <a:fillRect/>
          </a:stretch>
        </p:blipFill>
        <p:spPr bwMode="auto">
          <a:xfrm>
            <a:off x="0" y="-6350"/>
            <a:ext cx="2701925" cy="331788"/>
          </a:xfrm>
          <a:prstGeom prst="rect">
            <a:avLst/>
          </a:prstGeom>
          <a:noFill/>
          <a:ln w="9525">
            <a:noFill/>
            <a:miter lim="800000"/>
            <a:headEnd/>
            <a:tailEnd/>
          </a:ln>
        </p:spPr>
      </p:pic>
      <p:sp>
        <p:nvSpPr>
          <p:cNvPr id="15365" name="TextBox 3"/>
          <p:cNvSpPr txBox="1">
            <a:spLocks noChangeArrowheads="1"/>
          </p:cNvSpPr>
          <p:nvPr/>
        </p:nvSpPr>
        <p:spPr bwMode="auto">
          <a:xfrm>
            <a:off x="11880850" y="6488113"/>
            <a:ext cx="433388" cy="369887"/>
          </a:xfrm>
          <a:prstGeom prst="rect">
            <a:avLst/>
          </a:prstGeom>
          <a:noFill/>
          <a:ln w="9525">
            <a:noFill/>
            <a:miter lim="800000"/>
            <a:headEnd/>
            <a:tailEnd/>
          </a:ln>
        </p:spPr>
        <p:txBody>
          <a:bodyPr>
            <a:spAutoFit/>
          </a:bodyPr>
          <a:lstStyle/>
          <a:p>
            <a:pPr>
              <a:defRPr/>
            </a:pPr>
            <a:fld id="{78D2A7D1-7CBA-49FB-A4A8-3BC9CD89835A}" type="slidenum">
              <a:rPr lang="en-US" altLang="ru-RU">
                <a:solidFill>
                  <a:schemeClr val="bg1"/>
                </a:solidFill>
                <a:latin typeface="+mn-lt"/>
                <a:cs typeface="Times New Roman" panose="02020603050405020304" pitchFamily="18" charset="0"/>
              </a:rPr>
              <a:pPr>
                <a:defRPr/>
              </a:pPr>
              <a:t>4</a:t>
            </a:fld>
            <a:endParaRPr lang="ru-RU" altLang="ru-RU" dirty="0">
              <a:solidFill>
                <a:schemeClr val="bg1"/>
              </a:solidFill>
              <a:latin typeface="+mn-lt"/>
              <a:cs typeface="Times New Roman" panose="02020603050405020304" pitchFamily="18" charset="0"/>
            </a:endParaRPr>
          </a:p>
        </p:txBody>
      </p:sp>
      <p:pic>
        <p:nvPicPr>
          <p:cNvPr id="18438" name="Рисунок 10"/>
          <p:cNvPicPr>
            <a:picLocks noChangeAspect="1"/>
          </p:cNvPicPr>
          <p:nvPr/>
        </p:nvPicPr>
        <p:blipFill>
          <a:blip r:embed="rId4"/>
          <a:srcRect/>
          <a:stretch>
            <a:fillRect/>
          </a:stretch>
        </p:blipFill>
        <p:spPr bwMode="auto">
          <a:xfrm>
            <a:off x="144463" y="3754438"/>
            <a:ext cx="3643312" cy="2733675"/>
          </a:xfrm>
          <a:prstGeom prst="rect">
            <a:avLst/>
          </a:prstGeom>
          <a:noFill/>
          <a:ln w="9525">
            <a:noFill/>
            <a:miter lim="800000"/>
            <a:headEnd/>
            <a:tailEnd/>
          </a:ln>
        </p:spPr>
      </p:pic>
      <p:pic>
        <p:nvPicPr>
          <p:cNvPr id="18439" name="Рисунок 13"/>
          <p:cNvPicPr>
            <a:picLocks noChangeAspect="1"/>
          </p:cNvPicPr>
          <p:nvPr/>
        </p:nvPicPr>
        <p:blipFill>
          <a:blip r:embed="rId5"/>
          <a:srcRect/>
          <a:stretch>
            <a:fillRect/>
          </a:stretch>
        </p:blipFill>
        <p:spPr bwMode="auto">
          <a:xfrm>
            <a:off x="8167688" y="3770313"/>
            <a:ext cx="3644900" cy="2733675"/>
          </a:xfrm>
          <a:prstGeom prst="rect">
            <a:avLst/>
          </a:prstGeom>
          <a:noFill/>
          <a:ln w="9525">
            <a:noFill/>
            <a:miter lim="800000"/>
            <a:headEnd/>
            <a:tailEnd/>
          </a:ln>
        </p:spPr>
      </p:pic>
      <p:pic>
        <p:nvPicPr>
          <p:cNvPr id="18440" name="Рисунок 4"/>
          <p:cNvPicPr>
            <a:picLocks noChangeAspect="1"/>
          </p:cNvPicPr>
          <p:nvPr/>
        </p:nvPicPr>
        <p:blipFill>
          <a:blip r:embed="rId6"/>
          <a:srcRect/>
          <a:stretch>
            <a:fillRect/>
          </a:stretch>
        </p:blipFill>
        <p:spPr bwMode="auto">
          <a:xfrm>
            <a:off x="4176713" y="3771900"/>
            <a:ext cx="3621087" cy="271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67000">
              <a:schemeClr val="accent1">
                <a:lumMod val="60000"/>
                <a:lumOff val="4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3600" y="160338"/>
            <a:ext cx="11017250" cy="458787"/>
          </a:xfrm>
          <a:ln cap="rnd" cmpd="dbl"/>
        </p:spPr>
        <p:txBody>
          <a:bodyPr>
            <a:noAutofit/>
          </a:bodyPr>
          <a:lstStyle/>
          <a:p>
            <a:pPr eaLnBrk="1" hangingPunct="1">
              <a:defRPr/>
            </a:pPr>
            <a:r>
              <a:rPr lang="en-US" sz="3200" u="sng" smtClean="0">
                <a:solidFill>
                  <a:srgbClr val="10253F"/>
                </a:solidFill>
                <a:effectLst>
                  <a:outerShdw blurRad="38100" dist="38100" dir="2700000" algn="tl">
                    <a:srgbClr val="000000"/>
                  </a:outerShdw>
                </a:effectLst>
                <a:latin typeface="Times New Roman" pitchFamily="18" charset="0"/>
                <a:cs typeface="Times New Roman" pitchFamily="18" charset="0"/>
              </a:rPr>
              <a:t>Production capacity</a:t>
            </a:r>
            <a:endParaRPr lang="uk-UA" sz="3200" u="sng" smtClean="0">
              <a:solidFill>
                <a:srgbClr val="10253F"/>
              </a:solidFill>
              <a:effectLst>
                <a:outerShdw blurRad="38100" dist="38100" dir="2700000" algn="tl">
                  <a:srgbClr val="000000"/>
                </a:outerShdw>
              </a:effectLst>
              <a:latin typeface="Times New Roman" pitchFamily="18" charset="0"/>
              <a:cs typeface="Times New Roman" pitchFamily="18" charset="0"/>
            </a:endParaRPr>
          </a:p>
        </p:txBody>
      </p:sp>
      <p:sp>
        <p:nvSpPr>
          <p:cNvPr id="20483" name="Объект 2"/>
          <p:cNvSpPr>
            <a:spLocks noGrp="1"/>
          </p:cNvSpPr>
          <p:nvPr>
            <p:ph idx="1"/>
          </p:nvPr>
        </p:nvSpPr>
        <p:spPr>
          <a:xfrm>
            <a:off x="647700" y="836613"/>
            <a:ext cx="11450638" cy="2663825"/>
          </a:xfrm>
        </p:spPr>
        <p:txBody>
          <a:bodyPr/>
          <a:lstStyle/>
          <a:p>
            <a:pPr marL="0" indent="179388"/>
            <a:r>
              <a:rPr lang="en-US" sz="1800" smtClean="0"/>
              <a:t>There is possibility to manufacture nonstandard products with collateral parts on vertical machines (metal fittings are filled with plastic). Available equipment allows processing of any type of plastics, including those that require preliminary preparation. </a:t>
            </a:r>
          </a:p>
          <a:p>
            <a:pPr marL="0" indent="179388"/>
            <a:r>
              <a:rPr lang="en-US" sz="1800" smtClean="0"/>
              <a:t>Separate group of equipment includes extruders which allow to produce products of any profile (tubes, hoses of any diameter, polyethylene films etc), blow molding machines, high-frequency welding machines, cutting, printing machines etc.</a:t>
            </a:r>
          </a:p>
          <a:p>
            <a:pPr marL="0" indent="179388"/>
            <a:r>
              <a:rPr lang="en-US" sz="1800" smtClean="0"/>
              <a:t>Enterprise possesses material, technical and intellectual capabilities to manufacture molds, tooling, peripherals, metal processing machines and nonstandard equipment, which allows to manufacture almost any product according to customer’s order, using customer's tooling or our own equipment.</a:t>
            </a:r>
            <a:endParaRPr lang="uk-UA" sz="1800" smtClean="0"/>
          </a:p>
        </p:txBody>
      </p:sp>
      <p:pic>
        <p:nvPicPr>
          <p:cNvPr id="20484" name="Рисунок 7"/>
          <p:cNvPicPr>
            <a:picLocks noChangeAspect="1"/>
          </p:cNvPicPr>
          <p:nvPr/>
        </p:nvPicPr>
        <p:blipFill>
          <a:blip r:embed="rId3"/>
          <a:srcRect/>
          <a:stretch>
            <a:fillRect/>
          </a:stretch>
        </p:blipFill>
        <p:spPr bwMode="auto">
          <a:xfrm>
            <a:off x="0" y="-6350"/>
            <a:ext cx="2701925" cy="331788"/>
          </a:xfrm>
          <a:prstGeom prst="rect">
            <a:avLst/>
          </a:prstGeom>
          <a:noFill/>
          <a:ln w="9525">
            <a:noFill/>
            <a:miter lim="800000"/>
            <a:headEnd/>
            <a:tailEnd/>
          </a:ln>
        </p:spPr>
      </p:pic>
      <p:sp>
        <p:nvSpPr>
          <p:cNvPr id="15365" name="TextBox 3"/>
          <p:cNvSpPr txBox="1">
            <a:spLocks noChangeArrowheads="1"/>
          </p:cNvSpPr>
          <p:nvPr/>
        </p:nvSpPr>
        <p:spPr bwMode="auto">
          <a:xfrm>
            <a:off x="11880850" y="6488113"/>
            <a:ext cx="433388" cy="369887"/>
          </a:xfrm>
          <a:prstGeom prst="rect">
            <a:avLst/>
          </a:prstGeom>
          <a:noFill/>
          <a:ln w="9525">
            <a:noFill/>
            <a:miter lim="800000"/>
            <a:headEnd/>
            <a:tailEnd/>
          </a:ln>
        </p:spPr>
        <p:txBody>
          <a:bodyPr>
            <a:spAutoFit/>
          </a:bodyPr>
          <a:lstStyle/>
          <a:p>
            <a:pPr>
              <a:defRPr/>
            </a:pPr>
            <a:fld id="{BDADD8F8-1029-433A-AF35-F7C086A3ECA6}" type="slidenum">
              <a:rPr lang="en-US" altLang="ru-RU">
                <a:solidFill>
                  <a:schemeClr val="bg1"/>
                </a:solidFill>
                <a:latin typeface="+mn-lt"/>
                <a:cs typeface="Times New Roman" panose="02020603050405020304" pitchFamily="18" charset="0"/>
              </a:rPr>
              <a:pPr>
                <a:defRPr/>
              </a:pPr>
              <a:t>5</a:t>
            </a:fld>
            <a:endParaRPr lang="ru-RU" altLang="ru-RU" dirty="0">
              <a:solidFill>
                <a:schemeClr val="bg1"/>
              </a:solidFill>
              <a:latin typeface="+mn-lt"/>
              <a:cs typeface="Times New Roman" panose="02020603050405020304" pitchFamily="18" charset="0"/>
            </a:endParaRPr>
          </a:p>
        </p:txBody>
      </p:sp>
      <p:pic>
        <p:nvPicPr>
          <p:cNvPr id="20486" name="Рисунок 15"/>
          <p:cNvPicPr>
            <a:picLocks noChangeAspect="1"/>
          </p:cNvPicPr>
          <p:nvPr/>
        </p:nvPicPr>
        <p:blipFill>
          <a:blip r:embed="rId4"/>
          <a:srcRect/>
          <a:stretch>
            <a:fillRect/>
          </a:stretch>
        </p:blipFill>
        <p:spPr bwMode="auto">
          <a:xfrm>
            <a:off x="4248150" y="3754438"/>
            <a:ext cx="3644900" cy="2733675"/>
          </a:xfrm>
          <a:prstGeom prst="rect">
            <a:avLst/>
          </a:prstGeom>
          <a:noFill/>
          <a:ln w="9525">
            <a:noFill/>
            <a:miter lim="800000"/>
            <a:headEnd/>
            <a:tailEnd/>
          </a:ln>
        </p:spPr>
      </p:pic>
      <p:pic>
        <p:nvPicPr>
          <p:cNvPr id="20487" name="Рисунок 16"/>
          <p:cNvPicPr>
            <a:picLocks noChangeAspect="1"/>
          </p:cNvPicPr>
          <p:nvPr/>
        </p:nvPicPr>
        <p:blipFill>
          <a:blip r:embed="rId5"/>
          <a:srcRect/>
          <a:stretch>
            <a:fillRect/>
          </a:stretch>
        </p:blipFill>
        <p:spPr bwMode="auto">
          <a:xfrm>
            <a:off x="8235950" y="3754438"/>
            <a:ext cx="3644900" cy="2733675"/>
          </a:xfrm>
          <a:prstGeom prst="rect">
            <a:avLst/>
          </a:prstGeom>
          <a:noFill/>
          <a:ln w="9525">
            <a:noFill/>
            <a:miter lim="800000"/>
            <a:headEnd/>
            <a:tailEnd/>
          </a:ln>
        </p:spPr>
      </p:pic>
      <p:pic>
        <p:nvPicPr>
          <p:cNvPr id="20488" name="Рисунок 17"/>
          <p:cNvPicPr>
            <a:picLocks noChangeAspect="1"/>
          </p:cNvPicPr>
          <p:nvPr/>
        </p:nvPicPr>
        <p:blipFill>
          <a:blip r:embed="rId6"/>
          <a:srcRect/>
          <a:stretch>
            <a:fillRect/>
          </a:stretch>
        </p:blipFill>
        <p:spPr bwMode="auto">
          <a:xfrm>
            <a:off x="236538" y="3754438"/>
            <a:ext cx="3643312"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67000">
              <a:schemeClr val="accent1">
                <a:lumMod val="60000"/>
                <a:lumOff val="4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3600" y="188913"/>
            <a:ext cx="11017250" cy="458787"/>
          </a:xfrm>
          <a:ln cap="rnd" cmpd="dbl"/>
        </p:spPr>
        <p:txBody>
          <a:bodyPr>
            <a:noAutofit/>
          </a:bodyPr>
          <a:lstStyle/>
          <a:p>
            <a:pPr eaLnBrk="1" hangingPunct="1">
              <a:defRPr/>
            </a:pPr>
            <a:r>
              <a:rPr lang="en-US" sz="3200" u="sng" smtClean="0">
                <a:solidFill>
                  <a:srgbClr val="10253F"/>
                </a:solidFill>
                <a:effectLst>
                  <a:outerShdw blurRad="38100" dist="38100" dir="2700000" algn="tl">
                    <a:srgbClr val="000000"/>
                  </a:outerShdw>
                </a:effectLst>
                <a:latin typeface="Times New Roman" pitchFamily="18" charset="0"/>
                <a:cs typeface="Times New Roman" pitchFamily="18" charset="0"/>
              </a:rPr>
              <a:t>Technical possibilities</a:t>
            </a:r>
            <a:endParaRPr lang="uk-UA" sz="3200" u="sng" smtClean="0">
              <a:solidFill>
                <a:srgbClr val="10253F"/>
              </a:solidFill>
              <a:effectLst>
                <a:outerShdw blurRad="38100" dist="38100" dir="2700000" algn="tl">
                  <a:srgbClr val="000000"/>
                </a:outerShdw>
              </a:effectLst>
              <a:latin typeface="Times New Roman" pitchFamily="18" charset="0"/>
              <a:cs typeface="Times New Roman" pitchFamily="18" charset="0"/>
            </a:endParaRPr>
          </a:p>
        </p:txBody>
      </p:sp>
      <p:sp>
        <p:nvSpPr>
          <p:cNvPr id="22531" name="Объект 2"/>
          <p:cNvSpPr>
            <a:spLocks noGrp="1"/>
          </p:cNvSpPr>
          <p:nvPr>
            <p:ph idx="1"/>
          </p:nvPr>
        </p:nvSpPr>
        <p:spPr>
          <a:xfrm>
            <a:off x="647700" y="836613"/>
            <a:ext cx="11450638" cy="2663825"/>
          </a:xfrm>
        </p:spPr>
        <p:txBody>
          <a:bodyPr/>
          <a:lstStyle/>
          <a:p>
            <a:pPr marL="0" indent="179388"/>
            <a:r>
              <a:rPr lang="en-US" sz="1800" smtClean="0"/>
              <a:t>Company has long-term successful experience in processing of the following types of raw materials: LDPE (high-pressure polyethylene), HDPE (low-pressure polyethylene), PP (polypropylene), PS (polystyrene), PC (polycarbonate), TPE (thermoelastoplast), ABS, PVC (polyvinylchloride).</a:t>
            </a:r>
          </a:p>
          <a:p>
            <a:pPr marL="0" indent="179388"/>
            <a:r>
              <a:rPr lang="en-US" sz="1800" smtClean="0"/>
              <a:t>Skilled professional team may operate continuously 24/7 with well-functioning quality control system.</a:t>
            </a:r>
            <a:endParaRPr lang="uk-UA" sz="1800" smtClean="0"/>
          </a:p>
        </p:txBody>
      </p:sp>
      <p:pic>
        <p:nvPicPr>
          <p:cNvPr id="22532" name="Рисунок 7"/>
          <p:cNvPicPr>
            <a:picLocks noChangeAspect="1"/>
          </p:cNvPicPr>
          <p:nvPr/>
        </p:nvPicPr>
        <p:blipFill>
          <a:blip r:embed="rId3"/>
          <a:srcRect/>
          <a:stretch>
            <a:fillRect/>
          </a:stretch>
        </p:blipFill>
        <p:spPr bwMode="auto">
          <a:xfrm>
            <a:off x="0" y="-6350"/>
            <a:ext cx="2701925" cy="331788"/>
          </a:xfrm>
          <a:prstGeom prst="rect">
            <a:avLst/>
          </a:prstGeom>
          <a:noFill/>
          <a:ln w="9525">
            <a:noFill/>
            <a:miter lim="800000"/>
            <a:headEnd/>
            <a:tailEnd/>
          </a:ln>
        </p:spPr>
      </p:pic>
      <p:sp>
        <p:nvSpPr>
          <p:cNvPr id="15365" name="TextBox 3"/>
          <p:cNvSpPr txBox="1">
            <a:spLocks noChangeArrowheads="1"/>
          </p:cNvSpPr>
          <p:nvPr/>
        </p:nvSpPr>
        <p:spPr bwMode="auto">
          <a:xfrm>
            <a:off x="11880850" y="6488113"/>
            <a:ext cx="433388" cy="369887"/>
          </a:xfrm>
          <a:prstGeom prst="rect">
            <a:avLst/>
          </a:prstGeom>
          <a:noFill/>
          <a:ln w="9525">
            <a:noFill/>
            <a:miter lim="800000"/>
            <a:headEnd/>
            <a:tailEnd/>
          </a:ln>
        </p:spPr>
        <p:txBody>
          <a:bodyPr>
            <a:spAutoFit/>
          </a:bodyPr>
          <a:lstStyle/>
          <a:p>
            <a:pPr>
              <a:defRPr/>
            </a:pPr>
            <a:fld id="{7BAB91D2-01E0-4DB4-BF08-92BC7809C9B4}" type="slidenum">
              <a:rPr lang="en-US" altLang="ru-RU">
                <a:solidFill>
                  <a:schemeClr val="bg1"/>
                </a:solidFill>
                <a:latin typeface="+mn-lt"/>
                <a:cs typeface="Times New Roman" panose="02020603050405020304" pitchFamily="18" charset="0"/>
              </a:rPr>
              <a:pPr>
                <a:defRPr/>
              </a:pPr>
              <a:t>6</a:t>
            </a:fld>
            <a:endParaRPr lang="ru-RU" altLang="ru-RU" dirty="0">
              <a:solidFill>
                <a:schemeClr val="bg1"/>
              </a:solidFill>
              <a:latin typeface="+mn-lt"/>
              <a:cs typeface="Times New Roman" panose="02020603050405020304" pitchFamily="18" charset="0"/>
            </a:endParaRPr>
          </a:p>
        </p:txBody>
      </p:sp>
      <p:pic>
        <p:nvPicPr>
          <p:cNvPr id="22534" name="Рисунок 3"/>
          <p:cNvPicPr>
            <a:picLocks noChangeAspect="1"/>
          </p:cNvPicPr>
          <p:nvPr/>
        </p:nvPicPr>
        <p:blipFill>
          <a:blip r:embed="rId4"/>
          <a:srcRect/>
          <a:stretch>
            <a:fillRect/>
          </a:stretch>
        </p:blipFill>
        <p:spPr bwMode="auto">
          <a:xfrm>
            <a:off x="130175" y="3362325"/>
            <a:ext cx="5143500" cy="3114675"/>
          </a:xfrm>
          <a:prstGeom prst="rect">
            <a:avLst/>
          </a:prstGeom>
          <a:noFill/>
          <a:ln w="9525">
            <a:noFill/>
            <a:miter lim="800000"/>
            <a:headEnd/>
            <a:tailEnd/>
          </a:ln>
        </p:spPr>
      </p:pic>
      <p:pic>
        <p:nvPicPr>
          <p:cNvPr id="22535" name="Рисунок 4"/>
          <p:cNvPicPr>
            <a:picLocks noChangeAspect="1"/>
          </p:cNvPicPr>
          <p:nvPr/>
        </p:nvPicPr>
        <p:blipFill>
          <a:blip r:embed="rId5"/>
          <a:srcRect/>
          <a:stretch>
            <a:fillRect/>
          </a:stretch>
        </p:blipFill>
        <p:spPr bwMode="auto">
          <a:xfrm>
            <a:off x="7089775" y="3165475"/>
            <a:ext cx="4676775" cy="3508375"/>
          </a:xfrm>
          <a:prstGeom prst="rect">
            <a:avLst/>
          </a:prstGeom>
          <a:noFill/>
          <a:ln w="9525">
            <a:noFill/>
            <a:miter lim="800000"/>
            <a:headEnd/>
            <a:tailEnd/>
          </a:ln>
        </p:spPr>
      </p:pic>
      <p:pic>
        <p:nvPicPr>
          <p:cNvPr id="22536" name="Рисунок 5"/>
          <p:cNvPicPr>
            <a:picLocks noChangeAspect="1"/>
          </p:cNvPicPr>
          <p:nvPr/>
        </p:nvPicPr>
        <p:blipFill>
          <a:blip r:embed="rId6"/>
          <a:srcRect/>
          <a:stretch>
            <a:fillRect/>
          </a:stretch>
        </p:blipFill>
        <p:spPr bwMode="auto">
          <a:xfrm>
            <a:off x="3960813" y="2351088"/>
            <a:ext cx="4927600" cy="332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67000">
              <a:schemeClr val="accent1">
                <a:lumMod val="60000"/>
                <a:lumOff val="4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3600" y="160338"/>
            <a:ext cx="11017250" cy="458787"/>
          </a:xfrm>
          <a:ln cap="rnd" cmpd="dbl"/>
        </p:spPr>
        <p:txBody>
          <a:bodyPr>
            <a:noAutofit/>
          </a:bodyPr>
          <a:lstStyle/>
          <a:p>
            <a:pPr eaLnBrk="1" hangingPunct="1">
              <a:defRPr/>
            </a:pPr>
            <a:r>
              <a:rPr lang="en-US" sz="3200" u="sng" smtClean="0">
                <a:solidFill>
                  <a:srgbClr val="10253F"/>
                </a:solidFill>
                <a:effectLst>
                  <a:outerShdw blurRad="38100" dist="38100" dir="2700000" algn="tl">
                    <a:srgbClr val="000000"/>
                  </a:outerShdw>
                </a:effectLst>
                <a:latin typeface="Times New Roman" pitchFamily="18" charset="0"/>
                <a:cs typeface="Times New Roman" pitchFamily="18" charset="0"/>
              </a:rPr>
              <a:t>Mechanical processing of materials</a:t>
            </a:r>
            <a:endParaRPr lang="uk-UA" sz="3200" u="sng" smtClean="0">
              <a:solidFill>
                <a:srgbClr val="10253F"/>
              </a:solidFill>
              <a:effectLst>
                <a:outerShdw blurRad="38100" dist="38100" dir="2700000" algn="tl">
                  <a:srgbClr val="000000"/>
                </a:outerShdw>
              </a:effectLst>
              <a:latin typeface="Times New Roman" pitchFamily="18" charset="0"/>
              <a:cs typeface="Times New Roman" pitchFamily="18" charset="0"/>
            </a:endParaRPr>
          </a:p>
        </p:txBody>
      </p:sp>
      <p:sp>
        <p:nvSpPr>
          <p:cNvPr id="24579" name="Объект 2"/>
          <p:cNvSpPr>
            <a:spLocks noGrp="1"/>
          </p:cNvSpPr>
          <p:nvPr>
            <p:ph idx="1"/>
          </p:nvPr>
        </p:nvSpPr>
        <p:spPr>
          <a:xfrm>
            <a:off x="576263" y="836613"/>
            <a:ext cx="11304587" cy="2016125"/>
          </a:xfrm>
        </p:spPr>
        <p:txBody>
          <a:bodyPr/>
          <a:lstStyle/>
          <a:p>
            <a:pPr marL="0" indent="250825"/>
            <a:r>
              <a:rPr lang="en-US" sz="1800" smtClean="0"/>
              <a:t>LLC “Hemoplast” has its own production base and possibility to carry out turning, milling, electrical erosion, grinding works and heat treatment of stainless or carbon steels, non-ferrous metals and other materials according to customer’s drawings on computer controlled machines (CNC).</a:t>
            </a:r>
          </a:p>
          <a:p>
            <a:pPr marL="0" indent="250825"/>
            <a:r>
              <a:rPr lang="en-US" sz="1800" smtClean="0"/>
              <a:t>Milling works on CNC machines: copying, engraving works, holes drilling by coordinates with thread cutting, hole boring with accuracy of 0,01 mm, manufacture of parts with complex geometry.</a:t>
            </a:r>
            <a:endParaRPr lang="uk-UA" sz="1800" smtClean="0"/>
          </a:p>
        </p:txBody>
      </p:sp>
      <p:pic>
        <p:nvPicPr>
          <p:cNvPr id="24580" name="Рисунок 7"/>
          <p:cNvPicPr>
            <a:picLocks noChangeAspect="1"/>
          </p:cNvPicPr>
          <p:nvPr/>
        </p:nvPicPr>
        <p:blipFill>
          <a:blip r:embed="rId3"/>
          <a:srcRect/>
          <a:stretch>
            <a:fillRect/>
          </a:stretch>
        </p:blipFill>
        <p:spPr bwMode="auto">
          <a:xfrm>
            <a:off x="0" y="-6350"/>
            <a:ext cx="2701925" cy="331788"/>
          </a:xfrm>
          <a:prstGeom prst="rect">
            <a:avLst/>
          </a:prstGeom>
          <a:noFill/>
          <a:ln w="9525">
            <a:noFill/>
            <a:miter lim="800000"/>
            <a:headEnd/>
            <a:tailEnd/>
          </a:ln>
        </p:spPr>
      </p:pic>
      <p:sp>
        <p:nvSpPr>
          <p:cNvPr id="15365" name="TextBox 3"/>
          <p:cNvSpPr txBox="1">
            <a:spLocks noChangeArrowheads="1"/>
          </p:cNvSpPr>
          <p:nvPr/>
        </p:nvSpPr>
        <p:spPr bwMode="auto">
          <a:xfrm>
            <a:off x="11880850" y="6488113"/>
            <a:ext cx="433388" cy="369887"/>
          </a:xfrm>
          <a:prstGeom prst="rect">
            <a:avLst/>
          </a:prstGeom>
          <a:noFill/>
          <a:ln w="9525">
            <a:noFill/>
            <a:miter lim="800000"/>
            <a:headEnd/>
            <a:tailEnd/>
          </a:ln>
        </p:spPr>
        <p:txBody>
          <a:bodyPr>
            <a:spAutoFit/>
          </a:bodyPr>
          <a:lstStyle/>
          <a:p>
            <a:pPr>
              <a:defRPr/>
            </a:pPr>
            <a:fld id="{893A5B67-858C-42B7-9C6A-9D393F32F086}" type="slidenum">
              <a:rPr lang="en-US" altLang="ru-RU">
                <a:solidFill>
                  <a:schemeClr val="bg1"/>
                </a:solidFill>
                <a:latin typeface="+mn-lt"/>
                <a:cs typeface="Times New Roman" panose="02020603050405020304" pitchFamily="18" charset="0"/>
              </a:rPr>
              <a:pPr>
                <a:defRPr/>
              </a:pPr>
              <a:t>7</a:t>
            </a:fld>
            <a:endParaRPr lang="ru-RU" altLang="ru-RU" dirty="0">
              <a:solidFill>
                <a:schemeClr val="bg1"/>
              </a:solidFill>
              <a:latin typeface="+mn-lt"/>
              <a:cs typeface="Times New Roman" panose="02020603050405020304" pitchFamily="18" charset="0"/>
            </a:endParaRPr>
          </a:p>
        </p:txBody>
      </p:sp>
      <p:pic>
        <p:nvPicPr>
          <p:cNvPr id="24582" name="Рисунок 8" descr="IMG_3092.JPG"/>
          <p:cNvPicPr>
            <a:picLocks noChangeAspect="1"/>
          </p:cNvPicPr>
          <p:nvPr/>
        </p:nvPicPr>
        <p:blipFill>
          <a:blip r:embed="rId4"/>
          <a:srcRect/>
          <a:stretch>
            <a:fillRect/>
          </a:stretch>
        </p:blipFill>
        <p:spPr bwMode="auto">
          <a:xfrm>
            <a:off x="1079500" y="2852738"/>
            <a:ext cx="4833938" cy="3746500"/>
          </a:xfrm>
          <a:prstGeom prst="rect">
            <a:avLst/>
          </a:prstGeom>
          <a:noFill/>
          <a:ln w="9525">
            <a:noFill/>
            <a:miter lim="800000"/>
            <a:headEnd/>
            <a:tailEnd/>
          </a:ln>
        </p:spPr>
      </p:pic>
      <p:pic>
        <p:nvPicPr>
          <p:cNvPr id="24583" name="Рисунок 11" descr="IMG_3098.JPG"/>
          <p:cNvPicPr>
            <a:picLocks noChangeAspect="1"/>
          </p:cNvPicPr>
          <p:nvPr/>
        </p:nvPicPr>
        <p:blipFill>
          <a:blip r:embed="rId5"/>
          <a:srcRect/>
          <a:stretch>
            <a:fillRect/>
          </a:stretch>
        </p:blipFill>
        <p:spPr bwMode="auto">
          <a:xfrm>
            <a:off x="6264275" y="2852738"/>
            <a:ext cx="5621338" cy="374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67000">
              <a:schemeClr val="accent1">
                <a:lumMod val="60000"/>
                <a:lumOff val="4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3600" y="160338"/>
            <a:ext cx="11017250" cy="458787"/>
          </a:xfrm>
          <a:ln cap="rnd" cmpd="dbl"/>
        </p:spPr>
        <p:txBody>
          <a:bodyPr>
            <a:noAutofit/>
          </a:bodyPr>
          <a:lstStyle/>
          <a:p>
            <a:pPr eaLnBrk="1" hangingPunct="1">
              <a:defRPr/>
            </a:pPr>
            <a:r>
              <a:rPr lang="en-US" sz="3200" u="sng" smtClean="0">
                <a:solidFill>
                  <a:srgbClr val="10253F"/>
                </a:solidFill>
                <a:effectLst>
                  <a:outerShdw blurRad="38100" dist="38100" dir="2700000" algn="tl">
                    <a:srgbClr val="000000"/>
                  </a:outerShdw>
                </a:effectLst>
                <a:latin typeface="Times New Roman" pitchFamily="18" charset="0"/>
                <a:cs typeface="Times New Roman" pitchFamily="18" charset="0"/>
              </a:rPr>
              <a:t>Mechanical processing of materials</a:t>
            </a:r>
            <a:endParaRPr lang="uk-UA" sz="3200" u="sng" smtClean="0">
              <a:solidFill>
                <a:srgbClr val="10253F"/>
              </a:solidFill>
              <a:effectLst>
                <a:outerShdw blurRad="38100" dist="38100" dir="2700000" algn="tl">
                  <a:srgbClr val="000000"/>
                </a:outerShdw>
              </a:effectLst>
              <a:latin typeface="Times New Roman" pitchFamily="18" charset="0"/>
              <a:cs typeface="Times New Roman" pitchFamily="18" charset="0"/>
            </a:endParaRPr>
          </a:p>
        </p:txBody>
      </p:sp>
      <p:sp>
        <p:nvSpPr>
          <p:cNvPr id="26627" name="Объект 2"/>
          <p:cNvSpPr>
            <a:spLocks noGrp="1"/>
          </p:cNvSpPr>
          <p:nvPr>
            <p:ph idx="1"/>
          </p:nvPr>
        </p:nvSpPr>
        <p:spPr>
          <a:xfrm>
            <a:off x="576263" y="836613"/>
            <a:ext cx="11304587" cy="2016125"/>
          </a:xfrm>
        </p:spPr>
        <p:txBody>
          <a:bodyPr/>
          <a:lstStyle/>
          <a:p>
            <a:pPr marL="0" indent="250825" algn="just" eaLnBrk="1" hangingPunct="1">
              <a:spcBef>
                <a:spcPct val="0"/>
              </a:spcBef>
              <a:buFont typeface="Wingdings" pitchFamily="2" charset="2"/>
              <a:buNone/>
            </a:pPr>
            <a:r>
              <a:rPr lang="en-US" sz="2000" smtClean="0"/>
              <a:t>Turning works on CNC machines: turning of cylindrical, conical, shaped surfaces; boring of cylindrical and conical holes; processing of end surfaces; cutting of external, internal and conical threads; production of parts of any complexity with accuracy up to 10 microns. Cylindrical grinding machines with CNC: production of precise products and parts with small deviations of shape and size, small parameters of surface roughness.</a:t>
            </a:r>
            <a:endParaRPr lang="uk-UA" sz="2000" smtClean="0"/>
          </a:p>
        </p:txBody>
      </p:sp>
      <p:pic>
        <p:nvPicPr>
          <p:cNvPr id="26628" name="Рисунок 7"/>
          <p:cNvPicPr>
            <a:picLocks noChangeAspect="1"/>
          </p:cNvPicPr>
          <p:nvPr/>
        </p:nvPicPr>
        <p:blipFill>
          <a:blip r:embed="rId3"/>
          <a:srcRect/>
          <a:stretch>
            <a:fillRect/>
          </a:stretch>
        </p:blipFill>
        <p:spPr bwMode="auto">
          <a:xfrm>
            <a:off x="0" y="-6350"/>
            <a:ext cx="2701925" cy="331788"/>
          </a:xfrm>
          <a:prstGeom prst="rect">
            <a:avLst/>
          </a:prstGeom>
          <a:noFill/>
          <a:ln w="9525">
            <a:noFill/>
            <a:miter lim="800000"/>
            <a:headEnd/>
            <a:tailEnd/>
          </a:ln>
        </p:spPr>
      </p:pic>
      <p:sp>
        <p:nvSpPr>
          <p:cNvPr id="15365" name="TextBox 3"/>
          <p:cNvSpPr txBox="1">
            <a:spLocks noChangeArrowheads="1"/>
          </p:cNvSpPr>
          <p:nvPr/>
        </p:nvSpPr>
        <p:spPr bwMode="auto">
          <a:xfrm>
            <a:off x="11880850" y="6488113"/>
            <a:ext cx="433388" cy="369887"/>
          </a:xfrm>
          <a:prstGeom prst="rect">
            <a:avLst/>
          </a:prstGeom>
          <a:noFill/>
          <a:ln w="9525">
            <a:noFill/>
            <a:miter lim="800000"/>
            <a:headEnd/>
            <a:tailEnd/>
          </a:ln>
        </p:spPr>
        <p:txBody>
          <a:bodyPr>
            <a:spAutoFit/>
          </a:bodyPr>
          <a:lstStyle/>
          <a:p>
            <a:pPr>
              <a:defRPr/>
            </a:pPr>
            <a:fld id="{37AB0434-A83E-4C43-A4AF-94E61504C8CC}" type="slidenum">
              <a:rPr lang="en-US" altLang="ru-RU">
                <a:solidFill>
                  <a:schemeClr val="bg1"/>
                </a:solidFill>
                <a:latin typeface="+mn-lt"/>
                <a:cs typeface="Times New Roman" panose="02020603050405020304" pitchFamily="18" charset="0"/>
              </a:rPr>
              <a:pPr>
                <a:defRPr/>
              </a:pPr>
              <a:t>8</a:t>
            </a:fld>
            <a:endParaRPr lang="ru-RU" altLang="ru-RU" dirty="0">
              <a:solidFill>
                <a:schemeClr val="bg1"/>
              </a:solidFill>
              <a:latin typeface="+mn-lt"/>
              <a:cs typeface="Times New Roman" panose="02020603050405020304" pitchFamily="18" charset="0"/>
            </a:endParaRPr>
          </a:p>
        </p:txBody>
      </p:sp>
      <p:pic>
        <p:nvPicPr>
          <p:cNvPr id="26630" name="Рисунок 3"/>
          <p:cNvPicPr>
            <a:picLocks noChangeAspect="1"/>
          </p:cNvPicPr>
          <p:nvPr/>
        </p:nvPicPr>
        <p:blipFill>
          <a:blip r:embed="rId4"/>
          <a:srcRect/>
          <a:stretch>
            <a:fillRect/>
          </a:stretch>
        </p:blipFill>
        <p:spPr bwMode="auto">
          <a:xfrm>
            <a:off x="3024188" y="3168650"/>
            <a:ext cx="4452937" cy="3340100"/>
          </a:xfrm>
          <a:prstGeom prst="rect">
            <a:avLst/>
          </a:prstGeom>
          <a:noFill/>
          <a:ln w="9525">
            <a:noFill/>
            <a:miter lim="800000"/>
            <a:headEnd/>
            <a:tailEnd/>
          </a:ln>
        </p:spPr>
      </p:pic>
      <p:pic>
        <p:nvPicPr>
          <p:cNvPr id="26631" name="Рисунок 5"/>
          <p:cNvPicPr>
            <a:picLocks noChangeAspect="1"/>
          </p:cNvPicPr>
          <p:nvPr/>
        </p:nvPicPr>
        <p:blipFill>
          <a:blip r:embed="rId5"/>
          <a:srcRect/>
          <a:stretch>
            <a:fillRect/>
          </a:stretch>
        </p:blipFill>
        <p:spPr bwMode="auto">
          <a:xfrm>
            <a:off x="7670800" y="3168650"/>
            <a:ext cx="4446588" cy="3335338"/>
          </a:xfrm>
          <a:prstGeom prst="rect">
            <a:avLst/>
          </a:prstGeom>
          <a:noFill/>
          <a:ln w="9525">
            <a:noFill/>
            <a:miter lim="800000"/>
            <a:headEnd/>
            <a:tailEnd/>
          </a:ln>
        </p:spPr>
      </p:pic>
      <p:pic>
        <p:nvPicPr>
          <p:cNvPr id="26632" name="Рисунок 15"/>
          <p:cNvPicPr>
            <a:picLocks noChangeAspect="1"/>
          </p:cNvPicPr>
          <p:nvPr/>
        </p:nvPicPr>
        <p:blipFill>
          <a:blip r:embed="rId6"/>
          <a:srcRect/>
          <a:stretch>
            <a:fillRect/>
          </a:stretch>
        </p:blipFill>
        <p:spPr bwMode="auto">
          <a:xfrm>
            <a:off x="360363" y="3168650"/>
            <a:ext cx="2481262" cy="330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67000">
              <a:schemeClr val="accent1">
                <a:lumMod val="60000"/>
                <a:lumOff val="4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3600" y="160338"/>
            <a:ext cx="11017250" cy="458787"/>
          </a:xfrm>
          <a:ln cap="rnd" cmpd="dbl"/>
        </p:spPr>
        <p:txBody>
          <a:bodyPr>
            <a:noAutofit/>
          </a:bodyPr>
          <a:lstStyle/>
          <a:p>
            <a:pPr eaLnBrk="1" hangingPunct="1">
              <a:defRPr/>
            </a:pPr>
            <a:r>
              <a:rPr lang="en-US" sz="3200" u="sng" smtClean="0">
                <a:solidFill>
                  <a:srgbClr val="10253F"/>
                </a:solidFill>
                <a:effectLst>
                  <a:outerShdw blurRad="38100" dist="38100" dir="2700000" algn="tl">
                    <a:srgbClr val="000000"/>
                  </a:outerShdw>
                </a:effectLst>
                <a:latin typeface="Times New Roman" pitchFamily="18" charset="0"/>
                <a:cs typeface="Times New Roman" pitchFamily="18" charset="0"/>
              </a:rPr>
              <a:t>Transport</a:t>
            </a:r>
            <a:endParaRPr lang="ru-RU" sz="3200" u="sng" smtClean="0">
              <a:solidFill>
                <a:srgbClr val="10253F"/>
              </a:solidFill>
              <a:effectLst>
                <a:outerShdw blurRad="38100" dist="38100" dir="2700000" algn="tl">
                  <a:srgbClr val="000000"/>
                </a:outerShdw>
              </a:effectLst>
              <a:latin typeface="Times New Roman" pitchFamily="18" charset="0"/>
              <a:cs typeface="Times New Roman" pitchFamily="18" charset="0"/>
            </a:endParaRPr>
          </a:p>
        </p:txBody>
      </p:sp>
      <p:sp>
        <p:nvSpPr>
          <p:cNvPr id="28675" name="Объект 2"/>
          <p:cNvSpPr>
            <a:spLocks noGrp="1"/>
          </p:cNvSpPr>
          <p:nvPr>
            <p:ph idx="1"/>
          </p:nvPr>
        </p:nvSpPr>
        <p:spPr>
          <a:xfrm>
            <a:off x="588963" y="1125538"/>
            <a:ext cx="11017250" cy="1295400"/>
          </a:xfrm>
        </p:spPr>
        <p:txBody>
          <a:bodyPr/>
          <a:lstStyle/>
          <a:p>
            <a:r>
              <a:rPr lang="en-US" sz="2400" smtClean="0"/>
              <a:t>Company has its own fleet of vehicles and warehouses in Bilhorod-Dnistrovskyi and suburbs of Kyiv, well-functioning logistics system that allows promptly deliver products throughout Ukraine and abroad.</a:t>
            </a:r>
            <a:endParaRPr lang="ru-RU" sz="2400" smtClean="0"/>
          </a:p>
        </p:txBody>
      </p:sp>
      <p:pic>
        <p:nvPicPr>
          <p:cNvPr id="28676" name="Рисунок 7"/>
          <p:cNvPicPr>
            <a:picLocks noChangeAspect="1"/>
          </p:cNvPicPr>
          <p:nvPr/>
        </p:nvPicPr>
        <p:blipFill>
          <a:blip r:embed="rId3"/>
          <a:srcRect/>
          <a:stretch>
            <a:fillRect/>
          </a:stretch>
        </p:blipFill>
        <p:spPr bwMode="auto">
          <a:xfrm>
            <a:off x="0" y="-6350"/>
            <a:ext cx="2701925" cy="331788"/>
          </a:xfrm>
          <a:prstGeom prst="rect">
            <a:avLst/>
          </a:prstGeom>
          <a:noFill/>
          <a:ln w="9525">
            <a:noFill/>
            <a:miter lim="800000"/>
            <a:headEnd/>
            <a:tailEnd/>
          </a:ln>
        </p:spPr>
      </p:pic>
      <p:sp>
        <p:nvSpPr>
          <p:cNvPr id="15365" name="TextBox 3"/>
          <p:cNvSpPr txBox="1">
            <a:spLocks noChangeArrowheads="1"/>
          </p:cNvSpPr>
          <p:nvPr/>
        </p:nvSpPr>
        <p:spPr bwMode="auto">
          <a:xfrm>
            <a:off x="11880850" y="6488113"/>
            <a:ext cx="433388" cy="369887"/>
          </a:xfrm>
          <a:prstGeom prst="rect">
            <a:avLst/>
          </a:prstGeom>
          <a:noFill/>
          <a:ln w="9525">
            <a:noFill/>
            <a:miter lim="800000"/>
            <a:headEnd/>
            <a:tailEnd/>
          </a:ln>
        </p:spPr>
        <p:txBody>
          <a:bodyPr>
            <a:spAutoFit/>
          </a:bodyPr>
          <a:lstStyle/>
          <a:p>
            <a:pPr>
              <a:defRPr/>
            </a:pPr>
            <a:fld id="{8A83F07C-63A5-4A77-BE8A-071E0A37B4F2}" type="slidenum">
              <a:rPr lang="en-US" altLang="ru-RU">
                <a:solidFill>
                  <a:schemeClr val="bg1"/>
                </a:solidFill>
                <a:latin typeface="+mn-lt"/>
                <a:cs typeface="Times New Roman" panose="02020603050405020304" pitchFamily="18" charset="0"/>
              </a:rPr>
              <a:pPr>
                <a:defRPr/>
              </a:pPr>
              <a:t>9</a:t>
            </a:fld>
            <a:endParaRPr lang="ru-RU" altLang="ru-RU" dirty="0">
              <a:solidFill>
                <a:schemeClr val="bg1"/>
              </a:solidFill>
              <a:latin typeface="+mn-lt"/>
              <a:cs typeface="Times New Roman" panose="02020603050405020304" pitchFamily="18" charset="0"/>
            </a:endParaRPr>
          </a:p>
        </p:txBody>
      </p:sp>
      <p:pic>
        <p:nvPicPr>
          <p:cNvPr id="28678" name="Рисунок 3"/>
          <p:cNvPicPr>
            <a:picLocks noChangeAspect="1"/>
          </p:cNvPicPr>
          <p:nvPr/>
        </p:nvPicPr>
        <p:blipFill>
          <a:blip r:embed="rId4"/>
          <a:srcRect/>
          <a:stretch>
            <a:fillRect/>
          </a:stretch>
        </p:blipFill>
        <p:spPr bwMode="auto">
          <a:xfrm>
            <a:off x="431800" y="3789363"/>
            <a:ext cx="6337300" cy="2695575"/>
          </a:xfrm>
          <a:prstGeom prst="rect">
            <a:avLst/>
          </a:prstGeom>
          <a:noFill/>
          <a:ln w="9525">
            <a:noFill/>
            <a:miter lim="800000"/>
            <a:headEnd/>
            <a:tailEnd/>
          </a:ln>
        </p:spPr>
      </p:pic>
      <p:pic>
        <p:nvPicPr>
          <p:cNvPr id="28679" name="Рисунок 11" descr="IMG_3591 копия.jpg"/>
          <p:cNvPicPr>
            <a:picLocks noChangeAspect="1"/>
          </p:cNvPicPr>
          <p:nvPr/>
        </p:nvPicPr>
        <p:blipFill>
          <a:blip r:embed="rId5"/>
          <a:srcRect/>
          <a:stretch>
            <a:fillRect/>
          </a:stretch>
        </p:blipFill>
        <p:spPr bwMode="auto">
          <a:xfrm>
            <a:off x="6911975" y="3749675"/>
            <a:ext cx="3786188" cy="273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81894</TotalTime>
  <Words>722</Words>
  <Application>Microsoft Office PowerPoint</Application>
  <PresentationFormat>Произвольный</PresentationFormat>
  <Paragraphs>59</Paragraphs>
  <Slides>10</Slides>
  <Notes>8</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10</vt:i4>
      </vt:variant>
    </vt:vector>
  </HeadingPairs>
  <TitlesOfParts>
    <vt:vector size="15" baseType="lpstr">
      <vt:lpstr>Arial</vt:lpstr>
      <vt:lpstr>Calibri</vt:lpstr>
      <vt:lpstr>Times New Roman</vt:lpstr>
      <vt:lpstr>Wingdings</vt:lpstr>
      <vt:lpstr>Тема Office</vt:lpstr>
      <vt:lpstr>Слайд 1</vt:lpstr>
      <vt:lpstr>Слайд 2</vt:lpstr>
      <vt:lpstr>About company</vt:lpstr>
      <vt:lpstr>Production capacity</vt:lpstr>
      <vt:lpstr>Production capacity</vt:lpstr>
      <vt:lpstr>Technical possibilities</vt:lpstr>
      <vt:lpstr>Mechanical processing of materials</vt:lpstr>
      <vt:lpstr>Mechanical processing of materials</vt:lpstr>
      <vt:lpstr>Transport</vt:lpstr>
      <vt:lpstr>Quality system</vt:lpstr>
    </vt:vector>
  </TitlesOfParts>
  <Company>ПАО "Гемопласт"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Cherkes</cp:lastModifiedBy>
  <cp:revision>1319</cp:revision>
  <cp:lastPrinted>2021-12-21T12:55:26Z</cp:lastPrinted>
  <dcterms:created xsi:type="dcterms:W3CDTF">2021-05-07T07:57:42Z</dcterms:created>
  <dcterms:modified xsi:type="dcterms:W3CDTF">2023-10-13T12:02:11Z</dcterms:modified>
</cp:coreProperties>
</file>